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5"/>
  </p:sldMasterIdLst>
  <p:notesMasterIdLst>
    <p:notesMasterId r:id="rId46"/>
  </p:notesMasterIdLst>
  <p:handoutMasterIdLst>
    <p:handoutMasterId r:id="rId47"/>
  </p:handoutMasterIdLst>
  <p:sldIdLst>
    <p:sldId id="256" r:id="rId6"/>
    <p:sldId id="312" r:id="rId7"/>
    <p:sldId id="311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53" r:id="rId21"/>
    <p:sldId id="325" r:id="rId22"/>
    <p:sldId id="326" r:id="rId23"/>
    <p:sldId id="327" r:id="rId24"/>
    <p:sldId id="328" r:id="rId25"/>
    <p:sldId id="329" r:id="rId26"/>
    <p:sldId id="349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55" r:id="rId37"/>
    <p:sldId id="354" r:id="rId38"/>
    <p:sldId id="341" r:id="rId39"/>
    <p:sldId id="342" r:id="rId40"/>
    <p:sldId id="352" r:id="rId41"/>
    <p:sldId id="344" r:id="rId42"/>
    <p:sldId id="345" r:id="rId43"/>
    <p:sldId id="346" r:id="rId44"/>
    <p:sldId id="348" r:id="rId45"/>
  </p:sldIdLst>
  <p:sldSz cx="9144000" cy="6858000" type="screen4x3"/>
  <p:notesSz cx="6858000" cy="9144000"/>
  <p:embeddedFontLst>
    <p:embeddedFont>
      <p:font typeface="MS PGothic" panose="020B0600070205080204" pitchFamily="34" charset="-128"/>
      <p:regular r:id="rId48"/>
    </p:embeddedFont>
    <p:embeddedFont>
      <p:font typeface="Frutiger LT Std 55 Roman" panose="020B0602020204020204" pitchFamily="34" charset="0"/>
      <p:regular r:id="rId49"/>
      <p:bold r:id="rId50"/>
      <p:italic r:id="rId51"/>
      <p:boldItalic r:id="rId52"/>
    </p:embeddedFont>
    <p:embeddedFont>
      <p:font typeface="MS PGothic" panose="020B0600070205080204" pitchFamily="34" charset="-128"/>
      <p:regular r:id="rId48"/>
    </p:embeddedFont>
    <p:embeddedFont>
      <p:font typeface="Frutiger LT Std 45 Light" panose="020B0402020204020204" pitchFamily="34" charset="0"/>
      <p:regular r:id="rId53"/>
      <p:bold r:id="rId54"/>
      <p:italic r:id="rId55"/>
      <p:boldItalic r:id="rId56"/>
    </p:embeddedFont>
  </p:embeddedFontLst>
  <p:custDataLst>
    <p:tags r:id="rId57"/>
  </p:custDataLst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46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2E8"/>
    <a:srgbClr val="9FA4E8"/>
    <a:srgbClr val="251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89758" autoAdjust="0"/>
  </p:normalViewPr>
  <p:slideViewPr>
    <p:cSldViewPr snapToGrid="0" snapToObjects="1">
      <p:cViewPr varScale="1">
        <p:scale>
          <a:sx n="102" d="100"/>
          <a:sy n="102" d="100"/>
        </p:scale>
        <p:origin x="120" y="462"/>
      </p:cViewPr>
      <p:guideLst>
        <p:guide orient="horz" pos="2160"/>
        <p:guide pos="2880"/>
        <p:guide pos="46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2.fntdata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3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wmf"/><Relationship Id="rId1" Type="http://schemas.openxmlformats.org/officeDocument/2006/relationships/image" Target="../media/image66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66.emf"/><Relationship Id="rId4" Type="http://schemas.openxmlformats.org/officeDocument/2006/relationships/image" Target="../media/image77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20.wmf"/><Relationship Id="rId4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1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>
              <a:latin typeface="Frutiger LT Std 45 Light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>
                <a:latin typeface="Frutiger LT Std 45 Light" charset="0"/>
              </a:rPr>
              <a:pPr>
                <a:defRPr/>
              </a:pPr>
              <a:t>1-5-2017</a:t>
            </a:fld>
            <a:endParaRPr lang="nl-NL" dirty="0">
              <a:latin typeface="Frutiger LT Std 45 Light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>
              <a:latin typeface="Frutiger LT Std 45 Light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>
                <a:latin typeface="Frutiger LT Std 45 Light" charset="0"/>
              </a:rPr>
              <a:pPr>
                <a:defRPr/>
              </a:pPr>
              <a:t>‹#›</a:t>
            </a:fld>
            <a:endParaRPr lang="nl-NL" dirty="0">
              <a:latin typeface="Frutiger LT Std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2389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 smtClean="0"/>
              <a:pPr>
                <a:defRPr/>
              </a:pPr>
              <a:t>1-5-2017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tekststijl</a:t>
            </a:r>
            <a:r>
              <a:rPr lang="en-US" noProof="0" dirty="0"/>
              <a:t> van het model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  <a:p>
            <a:pPr lvl="1"/>
            <a:r>
              <a:rPr lang="en-US" noProof="0" dirty="0" err="1"/>
              <a:t>Tweede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Derde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Vierde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Vijfde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Frutiger LT Std 45 Light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87096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Std 45 Light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1139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CBA4030-B14B-4344-AA5F-AF1709E48662}" type="slidenum">
              <a:rPr lang="en-US">
                <a:latin typeface="Frutiger LT Std 55 Roman" panose="020B0602020204020204" pitchFamily="34" charset="0"/>
              </a:rPr>
              <a:pPr/>
              <a:t>21</a:t>
            </a:fld>
            <a:endParaRPr lang="en-US" dirty="0">
              <a:latin typeface="Frutiger LT Std 55 Roman" panose="020B0602020204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461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70009AC-5868-4C45-B0E3-D42CF0B0A4BC}" type="slidenum">
              <a:rPr lang="en-US" altLang="nl-NL" smtClean="0">
                <a:latin typeface="Frutiger LT Std 55 Roman" panose="020B0602020204020204" pitchFamily="34" charset="0"/>
              </a:rPr>
              <a:pPr/>
              <a:t>27</a:t>
            </a:fld>
            <a:endParaRPr lang="en-US" altLang="nl-NL" dirty="0">
              <a:latin typeface="Frutiger LT Std 55 Roman" panose="020B0602020204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32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d(</a:t>
            </a:r>
            <a:r>
              <a:rPr lang="nl-NL" dirty="0" err="1"/>
              <a:t>A,l</a:t>
            </a:r>
            <a:r>
              <a:rPr lang="nl-NL" dirty="0"/>
              <a:t>)=|c−n^⋅A⃗ |=−4−(−10)⋅(20)=−4−(−2+0)=−2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708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818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 b="1" i="0">
                <a:latin typeface="Frutiger LT Std 55 Roman" panose="020B0602020204020204" pitchFamily="34" charset="0"/>
                <a:ea typeface="Frutiger LT Std 55 Roman" panose="020B0602020204020204" pitchFamily="34" charset="0"/>
                <a:cs typeface="Frutiger LT Std 55 Roman" panose="020B0602020204020204" pitchFamily="34" charset="0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1" y="4695362"/>
            <a:ext cx="3026229" cy="2162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  <p:sp>
        <p:nvSpPr>
          <p:cNvPr id="8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>
                <a:solidFill>
                  <a:srgbClr val="4F42E8"/>
                </a:solidFill>
              </a:rPr>
              <a:t>CREATING TOMORROW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 GD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 GD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1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/>
          <a:lstStyle>
            <a:lvl1pPr algn="l">
              <a:defRPr sz="3200" b="0" cap="all"/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4" name="Picture 3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ekop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all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7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ekop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all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5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>
          <a:xfrm>
            <a:off x="7962537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Blauw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3848707"/>
            <a:ext cx="2579914" cy="3009293"/>
          </a:xfrm>
          <a:prstGeom prst="rect">
            <a:avLst/>
          </a:prstGeom>
        </p:spPr>
      </p:pic>
      <p:sp>
        <p:nvSpPr>
          <p:cNvPr id="6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/>
              <a:t>CREATING TOMORROW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 GD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30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ee objecten GD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6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4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64A8C4-B29B-754A-B8CC-8E602D78A5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0654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5C3BA6-E005-FC42-BAC5-A467A63E2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59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 Blauw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3848707"/>
            <a:ext cx="2579914" cy="3009293"/>
          </a:xfrm>
          <a:prstGeom prst="rect">
            <a:avLst/>
          </a:prstGeom>
        </p:spPr>
      </p:pic>
      <p:sp>
        <p:nvSpPr>
          <p:cNvPr id="6" name="Subtitel 2"/>
          <p:cNvSpPr txBox="1">
            <a:spLocks/>
          </p:cNvSpPr>
          <p:nvPr userDrawn="1"/>
        </p:nvSpPr>
        <p:spPr bwMode="auto">
          <a:xfrm>
            <a:off x="338228" y="6226628"/>
            <a:ext cx="3352029" cy="4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None/>
              <a:defRPr sz="2400" kern="1200" cap="none" baseline="0">
                <a:solidFill>
                  <a:schemeClr val="bg1"/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utiger LT Std 45 Light" charset="0"/>
                <a:ea typeface="ＭＳ Ｐゴシック" charset="-128"/>
                <a:cs typeface="Frutiger LT Std 45 Light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150" dirty="0"/>
              <a:t>CREATING TOMORROW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26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Frutiger LT Std 55 Roman" panose="020B0602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611D24-3CC9-8F47-A17B-E43A12CEA6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26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bg>
      <p:bgPr>
        <a:solidFill>
          <a:srgbClr val="4F4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bg>
      <p:bgPr>
        <a:gradFill>
          <a:gsLst>
            <a:gs pos="0">
              <a:srgbClr val="4F42E8"/>
            </a:gs>
            <a:gs pos="20000">
              <a:srgbClr val="25167A"/>
            </a:gs>
            <a:gs pos="80000">
              <a:srgbClr val="25167A"/>
            </a:gs>
            <a:gs pos="100000">
              <a:srgbClr val="4F42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>
                <a:solidFill>
                  <a:schemeClr val="bg1"/>
                </a:solidFill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>
                <a:solidFill>
                  <a:schemeClr val="bg1"/>
                </a:solidFill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7645958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5551714"/>
            <a:ext cx="1306286" cy="130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5" y="324678"/>
            <a:ext cx="1904229" cy="258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01" y="433537"/>
            <a:ext cx="1230482" cy="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32015"/>
            <a:ext cx="1904999" cy="2588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9445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noProof="0" dirty="0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360000" y="2100263"/>
            <a:ext cx="8229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dirty="0"/>
              <a:t>Klik om de titelstijl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0000" y="6124575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bg1">
                    <a:lumMod val="65000"/>
                  </a:schemeClr>
                </a:solidFill>
                <a:latin typeface="Frutiger LT Std 45 Light" charset="0"/>
                <a:ea typeface="+mn-ea"/>
                <a:cs typeface="Frutiger LT Std 45 Light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962537" y="6124575"/>
            <a:ext cx="6270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A6A6A6"/>
                </a:solidFill>
                <a:latin typeface="Frutiger LT Std 45 Light" charset="0"/>
                <a:ea typeface="Frutiger LT Std 45 Light" charset="0"/>
                <a:cs typeface="Frutiger LT Std 45 Light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83" r:id="rId3"/>
    <p:sldLayoutId id="2147483659" r:id="rId4"/>
    <p:sldLayoutId id="2147483680" r:id="rId5"/>
    <p:sldLayoutId id="2147483684" r:id="rId6"/>
    <p:sldLayoutId id="2147483668" r:id="rId7"/>
    <p:sldLayoutId id="2147483671" r:id="rId8"/>
    <p:sldLayoutId id="2147483672" r:id="rId9"/>
    <p:sldLayoutId id="2147483673" r:id="rId10"/>
    <p:sldLayoutId id="2147483679" r:id="rId11"/>
    <p:sldLayoutId id="2147483685" r:id="rId12"/>
    <p:sldLayoutId id="2147483674" r:id="rId13"/>
    <p:sldLayoutId id="2147483663" r:id="rId14"/>
    <p:sldLayoutId id="2147483681" r:id="rId15"/>
    <p:sldLayoutId id="2147483686" r:id="rId16"/>
    <p:sldLayoutId id="2147483660" r:id="rId17"/>
    <p:sldLayoutId id="2147483670" r:id="rId18"/>
    <p:sldLayoutId id="2147483675" r:id="rId19"/>
    <p:sldLayoutId id="2147483676" r:id="rId20"/>
    <p:sldLayoutId id="2147483678" r:id="rId21"/>
    <p:sldLayoutId id="2147483682" r:id="rId22"/>
    <p:sldLayoutId id="2147483687" r:id="rId23"/>
    <p:sldLayoutId id="2147483677" r:id="rId24"/>
    <p:sldLayoutId id="2147483669" r:id="rId25"/>
    <p:sldLayoutId id="2147483664" r:id="rId26"/>
    <p:sldLayoutId id="2147483666" r:id="rId27"/>
    <p:sldLayoutId id="2147483688" r:id="rId28"/>
    <p:sldLayoutId id="2147483689" r:id="rId29"/>
    <p:sldLayoutId id="2147483690" r:id="rId30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600" b="1" i="0" kern="1200" cap="all">
          <a:solidFill>
            <a:schemeClr val="tx2"/>
          </a:solidFill>
          <a:latin typeface="Frutiger LT Std 55 Roman" panose="020B0602020204020204" pitchFamily="34" charset="0"/>
          <a:ea typeface="Frutiger LT Std 55 Roman" panose="020B0602020204020204" pitchFamily="34" charset="0"/>
          <a:cs typeface="Frutiger LT Std 55 Roman" panose="020B0602020204020204" pitchFamily="34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324000" indent="-324000" algn="l" defTabSz="457200" rtl="0" fontAlgn="base">
        <a:spcBef>
          <a:spcPct val="20000"/>
        </a:spcBef>
        <a:spcAft>
          <a:spcPct val="0"/>
        </a:spcAft>
        <a:buFont typeface="Arial"/>
        <a:buChar char="•"/>
        <a:defRPr sz="2800" kern="1200" cap="none" baseline="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1pPr>
      <a:lvl2pPr marL="612000" indent="-288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2pPr>
      <a:lvl3pPr marL="900000" indent="-288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3pPr>
      <a:lvl4pPr marL="1152000" indent="-252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4pPr>
      <a:lvl5pPr marL="1404000" indent="-2520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rgbClr val="4543E8"/>
          </a:solidFill>
          <a:latin typeface="Frutiger LT Std 45 Light" charset="0"/>
          <a:ea typeface="ＭＳ Ｐゴシック" charset="-128"/>
          <a:cs typeface="Frutiger LT Std 45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9.w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0.bin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5" Type="http://schemas.openxmlformats.org/officeDocument/2006/relationships/image" Target="../media/image40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3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44.wmf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43.w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3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6.wmf"/><Relationship Id="rId12" Type="http://schemas.openxmlformats.org/officeDocument/2006/relationships/image" Target="../media/image48.wmf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7.bin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45.wmf"/><Relationship Id="rId10" Type="http://schemas.openxmlformats.org/officeDocument/2006/relationships/image" Target="../media/image49.png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7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2.wmf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5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5.wmf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5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60.wmf"/><Relationship Id="rId2" Type="http://schemas.openxmlformats.org/officeDocument/2006/relationships/tags" Target="../tags/tag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59.wmf"/><Relationship Id="rId4" Type="http://schemas.openxmlformats.org/officeDocument/2006/relationships/image" Target="../media/image49.png"/><Relationship Id="rId9" Type="http://schemas.openxmlformats.org/officeDocument/2006/relationships/oleObject" Target="../embeddings/oleObject4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5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4.wmf"/><Relationship Id="rId2" Type="http://schemas.openxmlformats.org/officeDocument/2006/relationships/tags" Target="../tags/tag21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6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7.wmf"/><Relationship Id="rId2" Type="http://schemas.openxmlformats.org/officeDocument/2006/relationships/tags" Target="../tags/tag23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6.e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6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72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9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74.emf"/><Relationship Id="rId2" Type="http://schemas.openxmlformats.org/officeDocument/2006/relationships/tags" Target="../tags/tag24.xml"/><Relationship Id="rId16" Type="http://schemas.openxmlformats.org/officeDocument/2006/relationships/oleObject" Target="../embeddings/oleObject63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71.emf"/><Relationship Id="rId5" Type="http://schemas.openxmlformats.org/officeDocument/2006/relationships/image" Target="../media/image66.emf"/><Relationship Id="rId15" Type="http://schemas.openxmlformats.org/officeDocument/2006/relationships/image" Target="../media/image73.e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5.bin"/><Relationship Id="rId9" Type="http://schemas.openxmlformats.org/officeDocument/2006/relationships/image" Target="../media/image70.emf"/><Relationship Id="rId14" Type="http://schemas.openxmlformats.org/officeDocument/2006/relationships/oleObject" Target="../embeddings/oleObject6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5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77.emf"/><Relationship Id="rId5" Type="http://schemas.openxmlformats.org/officeDocument/2006/relationships/image" Target="../media/image66.e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7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9.wmf"/><Relationship Id="rId2" Type="http://schemas.openxmlformats.org/officeDocument/2006/relationships/tags" Target="../tags/tag26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78.emf"/><Relationship Id="rId4" Type="http://schemas.openxmlformats.org/officeDocument/2006/relationships/oleObject" Target="../embeddings/oleObject6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0.wmf"/><Relationship Id="rId2" Type="http://schemas.openxmlformats.org/officeDocument/2006/relationships/tags" Target="../tags/tag2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78.emf"/><Relationship Id="rId4" Type="http://schemas.openxmlformats.org/officeDocument/2006/relationships/oleObject" Target="../embeddings/oleObject7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7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3.wmf"/><Relationship Id="rId2" Type="http://schemas.openxmlformats.org/officeDocument/2006/relationships/tags" Target="../tags/tag31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7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5.wmf"/><Relationship Id="rId2" Type="http://schemas.openxmlformats.org/officeDocument/2006/relationships/tags" Target="../tags/tag3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76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75.bin"/><Relationship Id="rId9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8.wmf"/><Relationship Id="rId2" Type="http://schemas.openxmlformats.org/officeDocument/2006/relationships/tags" Target="../tags/tag39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78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90.wmf"/><Relationship Id="rId2" Type="http://schemas.openxmlformats.org/officeDocument/2006/relationships/tags" Target="../tags/tag40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91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8.wmf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w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8.wmf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20.wmf"/><Relationship Id="rId10" Type="http://schemas.openxmlformats.org/officeDocument/2006/relationships/image" Target="../media/image17.w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1.wmf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4.w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12.bin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3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16.w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18.wmf"/><Relationship Id="rId2" Type="http://schemas.openxmlformats.org/officeDocument/2006/relationships/tags" Target="../tags/tag9.xml"/><Relationship Id="rId16" Type="http://schemas.openxmlformats.org/officeDocument/2006/relationships/oleObject" Target="../embeddings/oleObject18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17.wmf"/><Relationship Id="rId10" Type="http://schemas.openxmlformats.org/officeDocument/2006/relationships/image" Target="../media/image27.wmf"/><Relationship Id="rId4" Type="http://schemas.openxmlformats.org/officeDocument/2006/relationships/notesSlide" Target="../notesSlides/notesSlide1.xml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1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2.w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34.wmf"/><Relationship Id="rId2" Type="http://schemas.openxmlformats.org/officeDocument/2006/relationships/tags" Target="../tags/tag10.xml"/><Relationship Id="rId16" Type="http://schemas.openxmlformats.org/officeDocument/2006/relationships/oleObject" Target="../embeddings/oleObject2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2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&amp;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2016-2017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4443699" y="4747062"/>
            <a:ext cx="3897869" cy="1239805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443698" y="3411684"/>
            <a:ext cx="3493543" cy="1239805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39335" y="2147590"/>
            <a:ext cx="2179180" cy="1174029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235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formula components </a:t>
            </a:r>
            <a:endParaRPr lang="en-US"/>
          </a:p>
        </p:txBody>
      </p:sp>
      <p:graphicFrame>
        <p:nvGraphicFramePr>
          <p:cNvPr id="2355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245570"/>
              </p:ext>
            </p:extLst>
          </p:nvPr>
        </p:nvGraphicFramePr>
        <p:xfrm>
          <a:off x="4570413" y="2189318"/>
          <a:ext cx="1908195" cy="1104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5" name="Vergelijking" r:id="rId4" imgW="723600" imgH="419040" progId="Equation.3">
                  <p:embed/>
                </p:oleObj>
              </mc:Choice>
              <mc:Fallback>
                <p:oleObj name="Vergelijking" r:id="rId4" imgW="723600" imgH="419040" progId="Equation.3">
                  <p:embed/>
                  <p:pic>
                    <p:nvPicPr>
                      <p:cNvPr id="2355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413" y="2189318"/>
                        <a:ext cx="1908195" cy="110474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769875"/>
              </p:ext>
            </p:extLst>
          </p:nvPr>
        </p:nvGraphicFramePr>
        <p:xfrm>
          <a:off x="4610712" y="3463649"/>
          <a:ext cx="3150788" cy="116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6" name="Vergelijking" r:id="rId6" imgW="1231560" imgH="457200" progId="Equation.3">
                  <p:embed/>
                </p:oleObj>
              </mc:Choice>
              <mc:Fallback>
                <p:oleObj name="Vergelijking" r:id="rId6" imgW="1231560" imgH="457200" progId="Equation.3">
                  <p:embed/>
                  <p:pic>
                    <p:nvPicPr>
                      <p:cNvPr id="2355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712" y="3463649"/>
                        <a:ext cx="3150788" cy="116579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486766"/>
              </p:ext>
            </p:extLst>
          </p:nvPr>
        </p:nvGraphicFramePr>
        <p:xfrm>
          <a:off x="4611270" y="4807089"/>
          <a:ext cx="3619467" cy="1136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7" name="Vergelijking" r:id="rId8" imgW="1460160" imgH="457200" progId="Equation.3">
                  <p:embed/>
                </p:oleObj>
              </mc:Choice>
              <mc:Fallback>
                <p:oleObj name="Vergelijking" r:id="rId8" imgW="1460160" imgH="457200" progId="Equation.3">
                  <p:embed/>
                  <p:pic>
                    <p:nvPicPr>
                      <p:cNvPr id="23556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270" y="4807089"/>
                        <a:ext cx="3619467" cy="11362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845647"/>
              </p:ext>
            </p:extLst>
          </p:nvPr>
        </p:nvGraphicFramePr>
        <p:xfrm>
          <a:off x="931725" y="2354867"/>
          <a:ext cx="216880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8" name="Vergelijking" r:id="rId10" imgW="723600" imgH="241200" progId="Equation.3">
                  <p:embed/>
                </p:oleObj>
              </mc:Choice>
              <mc:Fallback>
                <p:oleObj name="Vergelijking" r:id="rId10" imgW="723600" imgH="241200" progId="Equation.3">
                  <p:embed/>
                  <p:pic>
                    <p:nvPicPr>
                      <p:cNvPr id="2355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725" y="2354867"/>
                        <a:ext cx="2168805" cy="71858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462229"/>
              </p:ext>
            </p:extLst>
          </p:nvPr>
        </p:nvGraphicFramePr>
        <p:xfrm>
          <a:off x="967017" y="5023265"/>
          <a:ext cx="2398750" cy="721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9" name="Vergelijking" r:id="rId12" imgW="799920" imgH="241200" progId="Equation.3">
                  <p:embed/>
                </p:oleObj>
              </mc:Choice>
              <mc:Fallback>
                <p:oleObj name="Vergelijking" r:id="rId12" imgW="799920" imgH="241200" progId="Equation.3">
                  <p:embed/>
                  <p:pic>
                    <p:nvPicPr>
                      <p:cNvPr id="2355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017" y="5023265"/>
                        <a:ext cx="2398750" cy="72119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060012"/>
              </p:ext>
            </p:extLst>
          </p:nvPr>
        </p:nvGraphicFramePr>
        <p:xfrm>
          <a:off x="906864" y="3688970"/>
          <a:ext cx="2280383" cy="71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0" name="Vergelijking" r:id="rId14" imgW="761760" imgH="241200" progId="Equation.3">
                  <p:embed/>
                </p:oleObj>
              </mc:Choice>
              <mc:Fallback>
                <p:oleObj name="Vergelijking" r:id="rId14" imgW="761760" imgH="241200" progId="Equation.3">
                  <p:embed/>
                  <p:pic>
                    <p:nvPicPr>
                      <p:cNvPr id="2355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864" y="3688970"/>
                        <a:ext cx="2280383" cy="71877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04263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5338794" y="2973354"/>
            <a:ext cx="2179180" cy="715037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126055" y="4027061"/>
            <a:ext cx="2724100" cy="715037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16141" y="5034511"/>
            <a:ext cx="3656528" cy="787793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5" y="2118786"/>
            <a:ext cx="38687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use normalized vector</a:t>
            </a:r>
            <a:endParaRPr lang="en-US"/>
          </a:p>
        </p:txBody>
      </p:sp>
      <p:graphicFrame>
        <p:nvGraphicFramePr>
          <p:cNvPr id="2457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021179"/>
              </p:ext>
            </p:extLst>
          </p:nvPr>
        </p:nvGraphicFramePr>
        <p:xfrm>
          <a:off x="7218201" y="2128441"/>
          <a:ext cx="10414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26" name="Vergelijking" r:id="rId5" imgW="469800" imgH="215640" progId="Equation.3">
                  <p:embed/>
                </p:oleObj>
              </mc:Choice>
              <mc:Fallback>
                <p:oleObj name="Vergelijking" r:id="rId5" imgW="469800" imgH="215640" progId="Equation.3">
                  <p:embed/>
                  <p:pic>
                    <p:nvPicPr>
                      <p:cNvPr id="2457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8201" y="2128441"/>
                        <a:ext cx="10414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3905089" y="2153841"/>
            <a:ext cx="3374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When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u="sng" dirty="0">
                <a:latin typeface="Frutiger LT Std 55 Roman" panose="020B0602020204020204" pitchFamily="34" charset="0"/>
              </a:rPr>
              <a:t>n</a:t>
            </a:r>
            <a:r>
              <a:rPr lang="nl-NL" sz="2400" dirty="0">
                <a:latin typeface="Frutiger LT Std 55 Roman" panose="020B0602020204020204" pitchFamily="34" charset="0"/>
              </a:rPr>
              <a:t> is </a:t>
            </a:r>
            <a:r>
              <a:rPr lang="nl-NL" sz="2400" dirty="0" err="1">
                <a:latin typeface="Frutiger LT Std 55 Roman" panose="020B0602020204020204" pitchFamily="34" charset="0"/>
              </a:rPr>
              <a:t>normalized</a:t>
            </a:r>
            <a:r>
              <a:rPr lang="nl-NL" sz="2400" dirty="0">
                <a:latin typeface="Frutiger LT Std 55 Roman" panose="020B0602020204020204" pitchFamily="34" charset="0"/>
              </a:rPr>
              <a:t>: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2457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934756"/>
              </p:ext>
            </p:extLst>
          </p:nvPr>
        </p:nvGraphicFramePr>
        <p:xfrm>
          <a:off x="5292563" y="4092114"/>
          <a:ext cx="2433807" cy="649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27" name="Vergelijking" r:id="rId7" imgW="901440" imgH="241200" progId="Equation.3">
                  <p:embed/>
                </p:oleObj>
              </mc:Choice>
              <mc:Fallback>
                <p:oleObj name="Vergelijking" r:id="rId7" imgW="901440" imgH="241200" progId="Equation.3">
                  <p:embed/>
                  <p:pic>
                    <p:nvPicPr>
                      <p:cNvPr id="2457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563" y="4092114"/>
                        <a:ext cx="2433807" cy="64998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605961"/>
              </p:ext>
            </p:extLst>
          </p:nvPr>
        </p:nvGraphicFramePr>
        <p:xfrm>
          <a:off x="4900938" y="5089460"/>
          <a:ext cx="3357905" cy="7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28" name="Vergelijking" r:id="rId9" imgW="1155600" imgH="241200" progId="Equation.3">
                  <p:embed/>
                </p:oleObj>
              </mc:Choice>
              <mc:Fallback>
                <p:oleObj name="Vergelijking" r:id="rId9" imgW="1155600" imgH="241200" progId="Equation.3">
                  <p:embed/>
                  <p:pic>
                    <p:nvPicPr>
                      <p:cNvPr id="2458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938" y="5089460"/>
                        <a:ext cx="3357905" cy="701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381869"/>
              </p:ext>
            </p:extLst>
          </p:nvPr>
        </p:nvGraphicFramePr>
        <p:xfrm>
          <a:off x="5549899" y="2992438"/>
          <a:ext cx="1729831" cy="600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29" name="Vergelijking" r:id="rId11" imgW="622080" imgH="215640" progId="Equation.3">
                  <p:embed/>
                </p:oleObj>
              </mc:Choice>
              <mc:Fallback>
                <p:oleObj name="Vergelijking" r:id="rId11" imgW="622080" imgH="215640" progId="Equation.3">
                  <p:embed/>
                  <p:pic>
                    <p:nvPicPr>
                      <p:cNvPr id="2458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9899" y="2992438"/>
                        <a:ext cx="1729831" cy="60014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48734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1439265" y="4660874"/>
            <a:ext cx="3701097" cy="1173189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2560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normal equation 2D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Vectors</a:t>
            </a:r>
            <a:r>
              <a:rPr lang="nl-NL" dirty="0"/>
              <a:t> x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projection</a:t>
            </a:r>
            <a:r>
              <a:rPr lang="nl-NL" dirty="0"/>
              <a:t> </a:t>
            </a:r>
            <a:r>
              <a:rPr lang="nl-NL" dirty="0" err="1"/>
              <a:t>onto</a:t>
            </a:r>
            <a:r>
              <a:rPr lang="nl-NL" dirty="0"/>
              <a:t> vector n</a:t>
            </a:r>
            <a:endParaRPr lang="en-US" dirty="0"/>
          </a:p>
          <a:p>
            <a:endParaRPr lang="nl-NL" dirty="0"/>
          </a:p>
        </p:txBody>
      </p:sp>
      <p:graphicFrame>
        <p:nvGraphicFramePr>
          <p:cNvPr id="2560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060064"/>
              </p:ext>
            </p:extLst>
          </p:nvPr>
        </p:nvGraphicFramePr>
        <p:xfrm>
          <a:off x="1731963" y="2832100"/>
          <a:ext cx="120491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0" name="Vergelijking" r:id="rId4" imgW="583920" imgH="215640" progId="Equation.3">
                  <p:embed/>
                </p:oleObj>
              </mc:Choice>
              <mc:Fallback>
                <p:oleObj name="Vergelijking" r:id="rId4" imgW="583920" imgH="215640" progId="Equation.3">
                  <p:embed/>
                  <p:pic>
                    <p:nvPicPr>
                      <p:cNvPr id="2560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2832100"/>
                        <a:ext cx="1204912" cy="446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705466" y="2832864"/>
            <a:ext cx="892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 err="1">
                <a:latin typeface="Frutiger LT Std 55 Roman" panose="020B0602020204020204" pitchFamily="34" charset="0"/>
              </a:rPr>
              <a:t>Gives</a:t>
            </a:r>
            <a:r>
              <a:rPr lang="nl-NL" sz="2000" dirty="0">
                <a:latin typeface="Frutiger LT Std 55 Roman" panose="020B0602020204020204" pitchFamily="34" charset="0"/>
              </a:rPr>
              <a:t>:</a:t>
            </a:r>
            <a:endParaRPr lang="en-US" sz="20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2560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849421"/>
              </p:ext>
            </p:extLst>
          </p:nvPr>
        </p:nvGraphicFramePr>
        <p:xfrm>
          <a:off x="1289050" y="3509963"/>
          <a:ext cx="132397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1" name="Vergelijking" r:id="rId6" imgW="660240" imgH="457200" progId="Equation.3">
                  <p:embed/>
                </p:oleObj>
              </mc:Choice>
              <mc:Fallback>
                <p:oleObj name="Vergelijking" r:id="rId6" imgW="660240" imgH="457200" progId="Equation.3">
                  <p:embed/>
                  <p:pic>
                    <p:nvPicPr>
                      <p:cNvPr id="2560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3509963"/>
                        <a:ext cx="1323975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369447"/>
              </p:ext>
            </p:extLst>
          </p:nvPr>
        </p:nvGraphicFramePr>
        <p:xfrm>
          <a:off x="3213100" y="3495675"/>
          <a:ext cx="1300163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2" name="Vergelijking" r:id="rId8" imgW="647640" imgH="457200" progId="Equation.3">
                  <p:embed/>
                </p:oleObj>
              </mc:Choice>
              <mc:Fallback>
                <p:oleObj name="Vergelijking" r:id="rId8" imgW="647640" imgH="457200" progId="Equation.3">
                  <p:embed/>
                  <p:pic>
                    <p:nvPicPr>
                      <p:cNvPr id="2560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00" y="3495675"/>
                        <a:ext cx="1300163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0" name="Text Box 12"/>
          <p:cNvSpPr txBox="1">
            <a:spLocks noChangeArrowheads="1"/>
          </p:cNvSpPr>
          <p:nvPr/>
        </p:nvSpPr>
        <p:spPr bwMode="auto">
          <a:xfrm>
            <a:off x="705466" y="3778506"/>
            <a:ext cx="5549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55 Roman" panose="020B0602020204020204" pitchFamily="34" charset="0"/>
              </a:rPr>
              <a:t>Let</a:t>
            </a:r>
            <a:endParaRPr lang="en-US" sz="2000" dirty="0">
              <a:latin typeface="Frutiger LT Std 55 Roman" panose="020B0602020204020204" pitchFamily="34" charset="0"/>
            </a:endParaRPr>
          </a:p>
        </p:txBody>
      </p:sp>
      <p:sp>
        <p:nvSpPr>
          <p:cNvPr id="25611" name="Text Box 13"/>
          <p:cNvSpPr txBox="1">
            <a:spLocks noChangeArrowheads="1"/>
          </p:cNvSpPr>
          <p:nvPr/>
        </p:nvSpPr>
        <p:spPr bwMode="auto">
          <a:xfrm>
            <a:off x="2578716" y="3778506"/>
            <a:ext cx="641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 err="1">
                <a:latin typeface="Frutiger LT Std 55 Roman" panose="020B0602020204020204" pitchFamily="34" charset="0"/>
              </a:rPr>
              <a:t>and</a:t>
            </a:r>
            <a:endParaRPr lang="en-US" sz="2000" dirty="0">
              <a:latin typeface="Frutiger LT Std 55 Roman" panose="020B0602020204020204" pitchFamily="34" charset="0"/>
            </a:endParaRPr>
          </a:p>
        </p:txBody>
      </p:sp>
      <p:pic>
        <p:nvPicPr>
          <p:cNvPr id="25612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740" y="3023629"/>
            <a:ext cx="32924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60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179486"/>
              </p:ext>
            </p:extLst>
          </p:nvPr>
        </p:nvGraphicFramePr>
        <p:xfrm>
          <a:off x="1535568" y="4797425"/>
          <a:ext cx="34639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3" name="Vergelijking" r:id="rId11" imgW="1726920" imgH="457200" progId="Equation.3">
                  <p:embed/>
                </p:oleObj>
              </mc:Choice>
              <mc:Fallback>
                <p:oleObj name="Vergelijking" r:id="rId11" imgW="1726920" imgH="457200" progId="Equation.3">
                  <p:embed/>
                  <p:pic>
                    <p:nvPicPr>
                      <p:cNvPr id="2560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568" y="4797425"/>
                        <a:ext cx="3463925" cy="9159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699998" y="6093296"/>
            <a:ext cx="34403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55 Roman" panose="020B0602020204020204" pitchFamily="34" charset="0"/>
              </a:rPr>
              <a:t>In 2D </a:t>
            </a:r>
            <a:r>
              <a:rPr lang="nl-NL" sz="2000" dirty="0" err="1">
                <a:latin typeface="Frutiger LT Std 55 Roman" panose="020B0602020204020204" pitchFamily="34" charset="0"/>
              </a:rPr>
              <a:t>this</a:t>
            </a:r>
            <a:r>
              <a:rPr lang="nl-NL" sz="2000" dirty="0">
                <a:latin typeface="Frutiger LT Std 55 Roman" panose="020B0602020204020204" pitchFamily="34" charset="0"/>
              </a:rPr>
              <a:t> </a:t>
            </a:r>
            <a:r>
              <a:rPr lang="nl-NL" sz="2000" dirty="0" err="1">
                <a:latin typeface="Frutiger LT Std 55 Roman" panose="020B0602020204020204" pitchFamily="34" charset="0"/>
              </a:rPr>
              <a:t>represents</a:t>
            </a:r>
            <a:r>
              <a:rPr lang="nl-NL" sz="2000" dirty="0">
                <a:latin typeface="Frutiger LT Std 55 Roman" panose="020B0602020204020204" pitchFamily="34" charset="0"/>
              </a:rPr>
              <a:t> a line</a:t>
            </a:r>
            <a:endParaRPr lang="en-US" sz="2000" dirty="0"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4411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line constant c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Given</a:t>
            </a:r>
            <a:r>
              <a:rPr lang="nl-NL" dirty="0"/>
              <a:t> a point </a:t>
            </a:r>
            <a:r>
              <a:rPr lang="nl-NL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nl-NL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dirty="0"/>
              <a:t>on line </a:t>
            </a:r>
            <a:r>
              <a:rPr lang="nl-NL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nl-NL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nl-NL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nl-N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dirty="0"/>
          </a:p>
        </p:txBody>
      </p:sp>
      <p:graphicFrame>
        <p:nvGraphicFramePr>
          <p:cNvPr id="2662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846682"/>
              </p:ext>
            </p:extLst>
          </p:nvPr>
        </p:nvGraphicFramePr>
        <p:xfrm>
          <a:off x="1232808" y="3887756"/>
          <a:ext cx="6463199" cy="1190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4" name="Vergelijking" r:id="rId4" imgW="2616120" imgH="482400" progId="Equation.3">
                  <p:embed/>
                </p:oleObj>
              </mc:Choice>
              <mc:Fallback>
                <p:oleObj name="Vergelijking" r:id="rId4" imgW="2616120" imgH="482400" progId="Equation.3">
                  <p:embed/>
                  <p:pic>
                    <p:nvPicPr>
                      <p:cNvPr id="2662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2808" y="3887756"/>
                        <a:ext cx="6463199" cy="119094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029010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950804" y="5447847"/>
            <a:ext cx="2274342" cy="856535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276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abstract form of equation</a:t>
            </a:r>
            <a:endParaRPr lang="en-US"/>
          </a:p>
        </p:txBody>
      </p:sp>
      <p:graphicFrame>
        <p:nvGraphicFramePr>
          <p:cNvPr id="2765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618826"/>
              </p:ext>
            </p:extLst>
          </p:nvPr>
        </p:nvGraphicFramePr>
        <p:xfrm>
          <a:off x="3168650" y="5618163"/>
          <a:ext cx="17795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68" name="Vergelijking" r:id="rId4" imgW="863280" imgH="241200" progId="Equation.3">
                  <p:embed/>
                </p:oleObj>
              </mc:Choice>
              <mc:Fallback>
                <p:oleObj name="Vergelijking" r:id="rId4" imgW="863280" imgH="241200" progId="Equation.3">
                  <p:embed/>
                  <p:pic>
                    <p:nvPicPr>
                      <p:cNvPr id="276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650" y="5618163"/>
                        <a:ext cx="1779588" cy="4984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486963"/>
              </p:ext>
            </p:extLst>
          </p:nvPr>
        </p:nvGraphicFramePr>
        <p:xfrm>
          <a:off x="3489325" y="2065338"/>
          <a:ext cx="129857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69" name="Vergelijking" r:id="rId6" imgW="647640" imgH="457200" progId="Equation.3">
                  <p:embed/>
                </p:oleObj>
              </mc:Choice>
              <mc:Fallback>
                <p:oleObj name="Vergelijking" r:id="rId6" imgW="647640" imgH="457200" progId="Equation.3">
                  <p:embed/>
                  <p:pic>
                    <p:nvPicPr>
                      <p:cNvPr id="276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325" y="2065338"/>
                        <a:ext cx="1298575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385440" y="2304987"/>
            <a:ext cx="3090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Given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normalvector</a:t>
            </a:r>
            <a:r>
              <a:rPr lang="nl-NL" sz="2400" dirty="0">
                <a:latin typeface="Frutiger LT Std 55 Roman" panose="020B0602020204020204" pitchFamily="34" charset="0"/>
              </a:rPr>
              <a:t>: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276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276395"/>
              </p:ext>
            </p:extLst>
          </p:nvPr>
        </p:nvGraphicFramePr>
        <p:xfrm>
          <a:off x="3532188" y="3048000"/>
          <a:ext cx="150177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0" name="Vergelijking" r:id="rId8" imgW="749160" imgH="482400" progId="Equation.3">
                  <p:embed/>
                </p:oleObj>
              </mc:Choice>
              <mc:Fallback>
                <p:oleObj name="Vergelijking" r:id="rId8" imgW="749160" imgH="482400" progId="Equation.3">
                  <p:embed/>
                  <p:pic>
                    <p:nvPicPr>
                      <p:cNvPr id="2765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3048000"/>
                        <a:ext cx="1501775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Text Box 9"/>
          <p:cNvSpPr txBox="1">
            <a:spLocks noChangeArrowheads="1"/>
          </p:cNvSpPr>
          <p:nvPr/>
        </p:nvSpPr>
        <p:spPr bwMode="auto">
          <a:xfrm>
            <a:off x="385440" y="3313050"/>
            <a:ext cx="29017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Given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place</a:t>
            </a:r>
            <a:r>
              <a:rPr lang="nl-NL" sz="2400" dirty="0">
                <a:latin typeface="Frutiger LT Std 55 Roman" panose="020B0602020204020204" pitchFamily="34" charset="0"/>
              </a:rPr>
              <a:t> vector: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390045" y="4394137"/>
            <a:ext cx="74898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Normal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latin typeface="Frutiger LT Std 55 Roman" panose="020B0602020204020204" pitchFamily="34" charset="0"/>
              </a:rPr>
              <a:t> of </a:t>
            </a:r>
            <a:r>
              <a:rPr lang="nl-NL" sz="2400" dirty="0" err="1">
                <a:latin typeface="Frutiger LT Std 55 Roman" panose="020B0602020204020204" pitchFamily="34" charset="0"/>
              </a:rPr>
              <a:t>the</a:t>
            </a:r>
            <a:r>
              <a:rPr lang="nl-NL" sz="2400" dirty="0">
                <a:latin typeface="Frutiger LT Std 55 Roman" panose="020B0602020204020204" pitchFamily="34" charset="0"/>
              </a:rPr>
              <a:t> line </a:t>
            </a:r>
            <a:r>
              <a:rPr lang="nl-NL" sz="2400" dirty="0" err="1">
                <a:latin typeface="Frutiger LT Std 55 Roman" panose="020B0602020204020204" pitchFamily="34" charset="0"/>
              </a:rPr>
              <a:t>perpendicular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</a:p>
          <a:p>
            <a:r>
              <a:rPr lang="nl-NL" sz="2400" dirty="0" err="1">
                <a:latin typeface="Frutiger LT Std 55 Roman" panose="020B0602020204020204" pitchFamily="34" charset="0"/>
              </a:rPr>
              <a:t>to</a:t>
            </a:r>
            <a:r>
              <a:rPr lang="nl-NL" sz="2400" dirty="0">
                <a:latin typeface="Frutiger LT Std 55 Roman" panose="020B0602020204020204" pitchFamily="34" charset="0"/>
              </a:rPr>
              <a:t> vector </a:t>
            </a:r>
            <a:r>
              <a:rPr lang="nl-NL" sz="2400" u="sng" dirty="0">
                <a:latin typeface="Frutiger LT Std 55 Roman" panose="020B0602020204020204" pitchFamily="34" charset="0"/>
              </a:rPr>
              <a:t>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through</a:t>
            </a:r>
            <a:r>
              <a:rPr lang="nl-NL" sz="2400" dirty="0">
                <a:latin typeface="Frutiger LT Std 55 Roman" panose="020B0602020204020204" pitchFamily="34" charset="0"/>
              </a:rPr>
              <a:t> point P </a:t>
            </a:r>
            <a:r>
              <a:rPr lang="nl-NL" sz="2400" dirty="0" err="1">
                <a:latin typeface="Frutiger LT Std 55 Roman" panose="020B0602020204020204" pitchFamily="34" charset="0"/>
              </a:rPr>
              <a:t>with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place</a:t>
            </a:r>
            <a:r>
              <a:rPr lang="nl-NL" sz="2400" dirty="0">
                <a:latin typeface="Frutiger LT Std 55 Roman" panose="020B0602020204020204" pitchFamily="34" charset="0"/>
              </a:rPr>
              <a:t> vector </a:t>
            </a:r>
            <a:r>
              <a:rPr lang="nl-NL" sz="2400" u="sng" dirty="0">
                <a:latin typeface="Frutiger LT Std 55 Roman" panose="020B0602020204020204" pitchFamily="34" charset="0"/>
              </a:rPr>
              <a:t>p</a:t>
            </a:r>
            <a:r>
              <a:rPr lang="nl-NL" sz="2400" dirty="0">
                <a:latin typeface="Frutiger LT Std 55 Roman" panose="020B0602020204020204" pitchFamily="34" charset="0"/>
              </a:rPr>
              <a:t>: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7930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Example</a:t>
            </a:r>
            <a:endParaRPr lang="en-US" dirty="0"/>
          </a:p>
        </p:txBody>
      </p:sp>
      <p:graphicFrame>
        <p:nvGraphicFramePr>
          <p:cNvPr id="276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742986"/>
              </p:ext>
            </p:extLst>
          </p:nvPr>
        </p:nvGraphicFramePr>
        <p:xfrm>
          <a:off x="3536950" y="1952625"/>
          <a:ext cx="1503363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2" name="Vergelijking" r:id="rId4" imgW="749160" imgH="457200" progId="Equation.3">
                  <p:embed/>
                </p:oleObj>
              </mc:Choice>
              <mc:Fallback>
                <p:oleObj name="Vergelijking" r:id="rId4" imgW="749160" imgH="457200" progId="Equation.3">
                  <p:embed/>
                  <p:pic>
                    <p:nvPicPr>
                      <p:cNvPr id="276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6950" y="1952625"/>
                        <a:ext cx="1503363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385444" y="2193008"/>
            <a:ext cx="3175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Given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normal</a:t>
            </a:r>
            <a:r>
              <a:rPr lang="nl-NL" sz="2400" dirty="0">
                <a:latin typeface="Frutiger LT Std 55 Roman" panose="020B0602020204020204" pitchFamily="34" charset="0"/>
              </a:rPr>
              <a:t> vector: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276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820453"/>
              </p:ext>
            </p:extLst>
          </p:nvPr>
        </p:nvGraphicFramePr>
        <p:xfrm>
          <a:off x="3595688" y="2960688"/>
          <a:ext cx="135096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3" name="Vergelijking" r:id="rId6" imgW="672840" imgH="457200" progId="Equation.3">
                  <p:embed/>
                </p:oleObj>
              </mc:Choice>
              <mc:Fallback>
                <p:oleObj name="Vergelijking" r:id="rId6" imgW="672840" imgH="457200" progId="Equation.3">
                  <p:embed/>
                  <p:pic>
                    <p:nvPicPr>
                      <p:cNvPr id="2765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2960688"/>
                        <a:ext cx="135096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Text Box 9"/>
          <p:cNvSpPr txBox="1">
            <a:spLocks noChangeArrowheads="1"/>
          </p:cNvSpPr>
          <p:nvPr/>
        </p:nvSpPr>
        <p:spPr bwMode="auto">
          <a:xfrm>
            <a:off x="385444" y="3201071"/>
            <a:ext cx="29017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Given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place</a:t>
            </a:r>
            <a:r>
              <a:rPr lang="nl-NL" sz="2400" dirty="0">
                <a:latin typeface="Frutiger LT Std 55 Roman" panose="020B0602020204020204" pitchFamily="34" charset="0"/>
              </a:rPr>
              <a:t> vector: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458469" y="4282158"/>
            <a:ext cx="74898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Normal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latin typeface="Frutiger LT Std 55 Roman" panose="020B0602020204020204" pitchFamily="34" charset="0"/>
              </a:rPr>
              <a:t> of </a:t>
            </a:r>
            <a:r>
              <a:rPr lang="nl-NL" sz="2400" dirty="0" err="1">
                <a:latin typeface="Frutiger LT Std 55 Roman" panose="020B0602020204020204" pitchFamily="34" charset="0"/>
              </a:rPr>
              <a:t>the</a:t>
            </a:r>
            <a:r>
              <a:rPr lang="nl-NL" sz="2400" dirty="0">
                <a:latin typeface="Frutiger LT Std 55 Roman" panose="020B0602020204020204" pitchFamily="34" charset="0"/>
              </a:rPr>
              <a:t> line </a:t>
            </a:r>
            <a:r>
              <a:rPr lang="nl-NL" sz="2400" dirty="0" err="1">
                <a:latin typeface="Frutiger LT Std 55 Roman" panose="020B0602020204020204" pitchFamily="34" charset="0"/>
              </a:rPr>
              <a:t>perpendicular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</a:p>
          <a:p>
            <a:r>
              <a:rPr lang="nl-NL" sz="2400" dirty="0" err="1">
                <a:latin typeface="Frutiger LT Std 55 Roman" panose="020B0602020204020204" pitchFamily="34" charset="0"/>
              </a:rPr>
              <a:t>to</a:t>
            </a:r>
            <a:r>
              <a:rPr lang="nl-NL" sz="2400" dirty="0">
                <a:latin typeface="Frutiger LT Std 55 Roman" panose="020B0602020204020204" pitchFamily="34" charset="0"/>
              </a:rPr>
              <a:t> vector </a:t>
            </a:r>
            <a:r>
              <a:rPr lang="nl-NL" sz="2400" u="sng" dirty="0">
                <a:latin typeface="Frutiger LT Std 55 Roman" panose="020B0602020204020204" pitchFamily="34" charset="0"/>
              </a:rPr>
              <a:t>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through</a:t>
            </a:r>
            <a:r>
              <a:rPr lang="nl-NL" sz="2400" dirty="0">
                <a:latin typeface="Frutiger LT Std 55 Roman" panose="020B0602020204020204" pitchFamily="34" charset="0"/>
              </a:rPr>
              <a:t> point P </a:t>
            </a:r>
            <a:r>
              <a:rPr lang="nl-NL" sz="2400" dirty="0" err="1">
                <a:latin typeface="Frutiger LT Std 55 Roman" panose="020B0602020204020204" pitchFamily="34" charset="0"/>
              </a:rPr>
              <a:t>with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place</a:t>
            </a:r>
            <a:r>
              <a:rPr lang="nl-NL" sz="2400" dirty="0">
                <a:latin typeface="Frutiger LT Std 55 Roman" panose="020B0602020204020204" pitchFamily="34" charset="0"/>
              </a:rPr>
              <a:t> vector </a:t>
            </a:r>
            <a:r>
              <a:rPr lang="nl-NL" sz="2400" u="sng" dirty="0">
                <a:latin typeface="Frutiger LT Std 55 Roman" panose="020B0602020204020204" pitchFamily="34" charset="0"/>
              </a:rPr>
              <a:t>p</a:t>
            </a:r>
            <a:r>
              <a:rPr lang="nl-NL" sz="2400" dirty="0">
                <a:latin typeface="Frutiger LT Std 55 Roman" panose="020B0602020204020204" pitchFamily="34" charset="0"/>
              </a:rPr>
              <a:t>: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153691"/>
              </p:ext>
            </p:extLst>
          </p:nvPr>
        </p:nvGraphicFramePr>
        <p:xfrm>
          <a:off x="1464944" y="5374358"/>
          <a:ext cx="308133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4" name="Vergelijking" r:id="rId8" imgW="1536480" imgH="457200" progId="Equation.3">
                  <p:embed/>
                </p:oleObj>
              </mc:Choice>
              <mc:Fallback>
                <p:oleObj name="Vergelijking" r:id="rId8" imgW="1536480" imgH="457200" progId="Equation.3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4944" y="5374358"/>
                        <a:ext cx="3081337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786540" y="5619924"/>
            <a:ext cx="17075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3</a:t>
            </a:r>
            <a:r>
              <a:rPr 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>
            <a:off x="4562404" y="5793557"/>
            <a:ext cx="1052388" cy="216024"/>
          </a:xfrm>
          <a:prstGeom prst="rightArrow">
            <a:avLst>
              <a:gd name="adj1" fmla="val 50000"/>
              <a:gd name="adj2" fmla="val 5011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4626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exercise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Sowiso</a:t>
            </a:r>
            <a:r>
              <a:rPr lang="nl-NL" dirty="0"/>
              <a:t> question 2.7.3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altLang="nl-NL" dirty="0"/>
              <a:t>When finished:</a:t>
            </a:r>
          </a:p>
          <a:p>
            <a:pPr marL="0" indent="0">
              <a:buNone/>
            </a:pPr>
            <a:r>
              <a:rPr lang="en-US" altLang="nl-NL" dirty="0"/>
              <a:t>Make the exercise again with pen and paper and check the results of your neighbor.</a:t>
            </a:r>
          </a:p>
          <a:p>
            <a:pPr marL="0" indent="0">
              <a:buNone/>
            </a:pPr>
            <a:r>
              <a:rPr lang="en-US" altLang="nl-NL" dirty="0"/>
              <a:t>(not with the same values as in the first question)</a:t>
            </a:r>
            <a:endParaRPr lang="nl-NL" altLang="nl-NL" dirty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85800" y="1828800"/>
            <a:ext cx="7696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endParaRPr lang="nl-NL" sz="3200" dirty="0">
              <a:latin typeface="Frutiger LT Std 55 Roman" panose="020B0602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561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2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08" y="2889094"/>
            <a:ext cx="32924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normal equation 3D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Vectors</a:t>
            </a:r>
            <a:r>
              <a:rPr lang="nl-NL" dirty="0"/>
              <a:t> x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projection</a:t>
            </a:r>
            <a:r>
              <a:rPr lang="nl-NL" dirty="0"/>
              <a:t> </a:t>
            </a:r>
            <a:r>
              <a:rPr lang="nl-NL" dirty="0" err="1"/>
              <a:t>onto</a:t>
            </a:r>
            <a:r>
              <a:rPr lang="nl-NL" dirty="0"/>
              <a:t> vector n</a:t>
            </a: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2560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307460"/>
              </p:ext>
            </p:extLst>
          </p:nvPr>
        </p:nvGraphicFramePr>
        <p:xfrm>
          <a:off x="1362075" y="2751138"/>
          <a:ext cx="12049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6" name="Vergelijking" r:id="rId5" imgW="583920" imgH="215640" progId="Equation.3">
                  <p:embed/>
                </p:oleObj>
              </mc:Choice>
              <mc:Fallback>
                <p:oleObj name="Vergelijking" r:id="rId5" imgW="583920" imgH="215640" progId="Equation.3">
                  <p:embed/>
                  <p:pic>
                    <p:nvPicPr>
                      <p:cNvPr id="2560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2751138"/>
                        <a:ext cx="1204913" cy="4460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335639" y="2750565"/>
            <a:ext cx="892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 err="1">
                <a:latin typeface="Frutiger LT Std 55 Roman" panose="020B0602020204020204" pitchFamily="34" charset="0"/>
              </a:rPr>
              <a:t>Gives</a:t>
            </a:r>
            <a:r>
              <a:rPr lang="nl-NL" sz="2000" dirty="0">
                <a:latin typeface="Frutiger LT Std 55 Roman" panose="020B0602020204020204" pitchFamily="34" charset="0"/>
              </a:rPr>
              <a:t>:</a:t>
            </a:r>
            <a:endParaRPr lang="en-US" sz="20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2560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2654"/>
              </p:ext>
            </p:extLst>
          </p:nvPr>
        </p:nvGraphicFramePr>
        <p:xfrm>
          <a:off x="1055688" y="3417888"/>
          <a:ext cx="1012825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7" name="Vergelijking" r:id="rId7" imgW="558720" imgH="711000" progId="Equation.3">
                  <p:embed/>
                </p:oleObj>
              </mc:Choice>
              <mc:Fallback>
                <p:oleObj name="Vergelijking" r:id="rId7" imgW="558720" imgH="711000" progId="Equation.3">
                  <p:embed/>
                  <p:pic>
                    <p:nvPicPr>
                      <p:cNvPr id="2560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3417888"/>
                        <a:ext cx="1012825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70578"/>
              </p:ext>
            </p:extLst>
          </p:nvPr>
        </p:nvGraphicFramePr>
        <p:xfrm>
          <a:off x="3027363" y="3417888"/>
          <a:ext cx="97472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8" name="Vergelijking" r:id="rId9" imgW="545760" imgH="711000" progId="Equation.3">
                  <p:embed/>
                </p:oleObj>
              </mc:Choice>
              <mc:Fallback>
                <p:oleObj name="Vergelijking" r:id="rId9" imgW="545760" imgH="711000" progId="Equation.3">
                  <p:embed/>
                  <p:pic>
                    <p:nvPicPr>
                      <p:cNvPr id="2560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3417888"/>
                        <a:ext cx="97472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0" name="Text Box 12"/>
          <p:cNvSpPr txBox="1">
            <a:spLocks noChangeArrowheads="1"/>
          </p:cNvSpPr>
          <p:nvPr/>
        </p:nvSpPr>
        <p:spPr bwMode="auto">
          <a:xfrm>
            <a:off x="393013" y="3839784"/>
            <a:ext cx="5549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55 Roman" panose="020B0602020204020204" pitchFamily="34" charset="0"/>
              </a:rPr>
              <a:t>Let</a:t>
            </a:r>
            <a:endParaRPr lang="en-US" sz="2000" dirty="0">
              <a:latin typeface="Frutiger LT Std 55 Roman" panose="020B0602020204020204" pitchFamily="34" charset="0"/>
            </a:endParaRPr>
          </a:p>
        </p:txBody>
      </p:sp>
      <p:sp>
        <p:nvSpPr>
          <p:cNvPr id="25611" name="Text Box 13"/>
          <p:cNvSpPr txBox="1">
            <a:spLocks noChangeArrowheads="1"/>
          </p:cNvSpPr>
          <p:nvPr/>
        </p:nvSpPr>
        <p:spPr bwMode="auto">
          <a:xfrm>
            <a:off x="2265221" y="3839784"/>
            <a:ext cx="641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 err="1">
                <a:latin typeface="Frutiger LT Std 55 Roman" panose="020B0602020204020204" pitchFamily="34" charset="0"/>
              </a:rPr>
              <a:t>and</a:t>
            </a:r>
            <a:endParaRPr lang="en-US" sz="2000" dirty="0">
              <a:latin typeface="Frutiger LT Std 55 Roman" panose="020B0602020204020204" pitchFamily="34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595933" y="6305622"/>
            <a:ext cx="3571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000" dirty="0">
                <a:latin typeface="Frutiger LT Std 55 Roman" panose="020B0602020204020204" pitchFamily="34" charset="0"/>
              </a:rPr>
              <a:t>In 3D </a:t>
            </a:r>
            <a:r>
              <a:rPr lang="nl-NL" sz="2000" dirty="0" err="1">
                <a:latin typeface="Frutiger LT Std 55 Roman" panose="020B0602020204020204" pitchFamily="34" charset="0"/>
              </a:rPr>
              <a:t>this</a:t>
            </a:r>
            <a:r>
              <a:rPr lang="nl-NL" sz="2000" dirty="0">
                <a:latin typeface="Frutiger LT Std 55 Roman" panose="020B0602020204020204" pitchFamily="34" charset="0"/>
              </a:rPr>
              <a:t> </a:t>
            </a:r>
            <a:r>
              <a:rPr lang="nl-NL" sz="2000" dirty="0" err="1">
                <a:latin typeface="Frutiger LT Std 55 Roman" panose="020B0602020204020204" pitchFamily="34" charset="0"/>
              </a:rPr>
              <a:t>represents</a:t>
            </a:r>
            <a:r>
              <a:rPr lang="nl-NL" sz="2000" dirty="0">
                <a:latin typeface="Frutiger LT Std 55 Roman" panose="020B0602020204020204" pitchFamily="34" charset="0"/>
              </a:rPr>
              <a:t> a </a:t>
            </a:r>
            <a:r>
              <a:rPr lang="nl-NL" sz="2000" dirty="0" err="1">
                <a:latin typeface="Frutiger LT Std 55 Roman" panose="020B0602020204020204" pitchFamily="34" charset="0"/>
              </a:rPr>
              <a:t>plane</a:t>
            </a:r>
            <a:endParaRPr lang="en-US" sz="20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1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05252"/>
              </p:ext>
            </p:extLst>
          </p:nvPr>
        </p:nvGraphicFramePr>
        <p:xfrm>
          <a:off x="2238375" y="4757831"/>
          <a:ext cx="4075113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9" name="Vergelijking" r:id="rId11" imgW="2031840" imgH="711000" progId="Equation.3">
                  <p:embed/>
                </p:oleObj>
              </mc:Choice>
              <mc:Fallback>
                <p:oleObj name="Vergelijking" r:id="rId11" imgW="2031840" imgH="711000" progId="Equation.3">
                  <p:embed/>
                  <p:pic>
                    <p:nvPicPr>
                      <p:cNvPr id="1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5" y="4757831"/>
                        <a:ext cx="4075113" cy="14239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7488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 descr="Plane structure X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1" y="1198240"/>
            <a:ext cx="8530892" cy="5441033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867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plane constant d</a:t>
            </a:r>
            <a:endParaRPr lang="en-US" dirty="0"/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397430" y="2481940"/>
            <a:ext cx="8396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Given</a:t>
            </a:r>
            <a:r>
              <a:rPr lang="nl-NL" sz="2400" dirty="0">
                <a:latin typeface="Frutiger LT Std 55 Roman" panose="020B0602020204020204" pitchFamily="34" charset="0"/>
              </a:rPr>
              <a:t> a point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400" dirty="0">
                <a:latin typeface="Frutiger LT Std 55 Roman" panose="020B0602020204020204" pitchFamily="34" charset="0"/>
              </a:rPr>
              <a:t>on </a:t>
            </a:r>
            <a:r>
              <a:rPr lang="nl-NL" sz="2400" dirty="0" err="1">
                <a:latin typeface="Frutiger LT Std 55 Roman" panose="020B0602020204020204" pitchFamily="34" charset="0"/>
              </a:rPr>
              <a:t>plane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nl-N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nl-NL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cz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62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176859"/>
              </p:ext>
            </p:extLst>
          </p:nvPr>
        </p:nvGraphicFramePr>
        <p:xfrm>
          <a:off x="1133475" y="3762375"/>
          <a:ext cx="60356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0" name="Vergelijking" r:id="rId4" imgW="3009600" imgH="711000" progId="Equation.3">
                  <p:embed/>
                </p:oleObj>
              </mc:Choice>
              <mc:Fallback>
                <p:oleObj name="Vergelijking" r:id="rId4" imgW="3009600" imgH="711000" progId="Equation.3">
                  <p:embed/>
                  <p:pic>
                    <p:nvPicPr>
                      <p:cNvPr id="2662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3762375"/>
                        <a:ext cx="6035675" cy="14255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67838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geometry of dotproduct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1245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abstract form of equation</a:t>
            </a:r>
            <a:endParaRPr lang="en-US"/>
          </a:p>
        </p:txBody>
      </p:sp>
      <p:graphicFrame>
        <p:nvGraphicFramePr>
          <p:cNvPr id="2765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311757"/>
              </p:ext>
            </p:extLst>
          </p:nvPr>
        </p:nvGraphicFramePr>
        <p:xfrm>
          <a:off x="3609975" y="6072707"/>
          <a:ext cx="17795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4" name="Vergelijking" r:id="rId4" imgW="863280" imgH="241200" progId="Equation.3">
                  <p:embed/>
                </p:oleObj>
              </mc:Choice>
              <mc:Fallback>
                <p:oleObj name="Vergelijking" r:id="rId4" imgW="863280" imgH="241200" progId="Equation.3">
                  <p:embed/>
                  <p:pic>
                    <p:nvPicPr>
                      <p:cNvPr id="276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6072707"/>
                        <a:ext cx="1779588" cy="4984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397879" y="2479151"/>
            <a:ext cx="3090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Given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normalvector</a:t>
            </a:r>
            <a:r>
              <a:rPr lang="nl-NL" sz="2400" dirty="0">
                <a:latin typeface="Frutiger LT Std 55 Roman" panose="020B0602020204020204" pitchFamily="34" charset="0"/>
              </a:rPr>
              <a:t>: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sp>
        <p:nvSpPr>
          <p:cNvPr id="27656" name="Text Box 9"/>
          <p:cNvSpPr txBox="1">
            <a:spLocks noChangeArrowheads="1"/>
          </p:cNvSpPr>
          <p:nvPr/>
        </p:nvSpPr>
        <p:spPr bwMode="auto">
          <a:xfrm>
            <a:off x="439404" y="3882611"/>
            <a:ext cx="29434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Given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place</a:t>
            </a:r>
            <a:r>
              <a:rPr lang="nl-NL" sz="2400" dirty="0">
                <a:latin typeface="Frutiger LT Std 55 Roman" panose="020B0602020204020204" pitchFamily="34" charset="0"/>
              </a:rPr>
              <a:t> vector: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900113" y="5099940"/>
            <a:ext cx="748982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Normal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equation</a:t>
            </a:r>
            <a:r>
              <a:rPr lang="nl-NL" sz="2400" dirty="0">
                <a:latin typeface="Frutiger LT Std 55 Roman" panose="020B0602020204020204" pitchFamily="34" charset="0"/>
              </a:rPr>
              <a:t> of the </a:t>
            </a:r>
            <a:r>
              <a:rPr lang="nl-NL" sz="2400" dirty="0" err="1">
                <a:latin typeface="Frutiger LT Std 55 Roman" panose="020B0602020204020204" pitchFamily="34" charset="0"/>
              </a:rPr>
              <a:t>plane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perpendicular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</a:p>
          <a:p>
            <a:r>
              <a:rPr lang="nl-NL" sz="2400" dirty="0" err="1">
                <a:latin typeface="Frutiger LT Std 55 Roman" panose="020B0602020204020204" pitchFamily="34" charset="0"/>
              </a:rPr>
              <a:t>to</a:t>
            </a:r>
            <a:r>
              <a:rPr lang="nl-NL" sz="2400" dirty="0">
                <a:latin typeface="Frutiger LT Std 55 Roman" panose="020B0602020204020204" pitchFamily="34" charset="0"/>
              </a:rPr>
              <a:t> vector </a:t>
            </a:r>
            <a:r>
              <a:rPr lang="nl-NL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through</a:t>
            </a:r>
            <a:r>
              <a:rPr lang="nl-NL" sz="2400" dirty="0">
                <a:latin typeface="Frutiger LT Std 55 Roman" panose="020B0602020204020204" pitchFamily="34" charset="0"/>
              </a:rPr>
              <a:t> point </a:t>
            </a:r>
            <a:r>
              <a:rPr 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with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place</a:t>
            </a:r>
            <a:r>
              <a:rPr lang="nl-NL" sz="2400" dirty="0">
                <a:latin typeface="Frutiger LT Std 55 Roman" panose="020B0602020204020204" pitchFamily="34" charset="0"/>
              </a:rPr>
              <a:t> vector </a:t>
            </a:r>
            <a:r>
              <a:rPr lang="nl-NL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sz="2400" dirty="0">
                <a:latin typeface="Frutiger LT Std 55 Roman" panose="020B0602020204020204" pitchFamily="34" charset="0"/>
              </a:rPr>
              <a:t>: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798252"/>
              </p:ext>
            </p:extLst>
          </p:nvPr>
        </p:nvGraphicFramePr>
        <p:xfrm>
          <a:off x="3633788" y="2000250"/>
          <a:ext cx="1095375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5" name="Vergelijking" r:id="rId6" imgW="545760" imgH="711000" progId="Equation.3">
                  <p:embed/>
                </p:oleObj>
              </mc:Choice>
              <mc:Fallback>
                <p:oleObj name="Vergelijking" r:id="rId6" imgW="545760" imgH="7110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3788" y="2000250"/>
                        <a:ext cx="1095375" cy="14239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339455"/>
              </p:ext>
            </p:extLst>
          </p:nvPr>
        </p:nvGraphicFramePr>
        <p:xfrm>
          <a:off x="3438946" y="3389993"/>
          <a:ext cx="127635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6" name="Vergelijking" r:id="rId8" imgW="634680" imgH="711000" progId="Equation.3">
                  <p:embed/>
                </p:oleObj>
              </mc:Choice>
              <mc:Fallback>
                <p:oleObj name="Vergelijking" r:id="rId8" imgW="634680" imgH="7110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8946" y="3389993"/>
                        <a:ext cx="1276350" cy="1422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98717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3D geometry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Cross product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775517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Perpendicular vector 3D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979488" y="1983333"/>
          <a:ext cx="1503362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4" name="Equation" r:id="rId4" imgW="749300" imgH="736600" progId="Equation.3">
                  <p:embed/>
                </p:oleObj>
              </mc:Choice>
              <mc:Fallback>
                <p:oleObj name="Equation" r:id="rId4" imgW="749300" imgH="736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1983333"/>
                        <a:ext cx="1503362" cy="1474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/>
          </p:nvPr>
        </p:nvGraphicFramePr>
        <p:xfrm>
          <a:off x="3347864" y="2487414"/>
          <a:ext cx="24066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5" name="Vergelijking" r:id="rId6" imgW="1066680" imgH="215640" progId="Equation.3">
                  <p:embed/>
                </p:oleObj>
              </mc:Choice>
              <mc:Fallback>
                <p:oleObj name="Vergelijking" r:id="rId6" imgW="1066680" imgH="215640" progId="Equation.3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487414"/>
                        <a:ext cx="24066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936215"/>
              </p:ext>
            </p:extLst>
          </p:nvPr>
        </p:nvGraphicFramePr>
        <p:xfrm>
          <a:off x="1412875" y="4087813"/>
          <a:ext cx="765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6" name="Vergelijking" r:id="rId8" imgW="380880" imgH="215640" progId="Equation.3">
                  <p:embed/>
                </p:oleObj>
              </mc:Choice>
              <mc:Fallback>
                <p:oleObj name="Vergelijking" r:id="rId8" imgW="380880" imgH="2156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4087813"/>
                        <a:ext cx="765175" cy="431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981427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Perpendicular vector 3D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109843"/>
              </p:ext>
            </p:extLst>
          </p:nvPr>
        </p:nvGraphicFramePr>
        <p:xfrm>
          <a:off x="979488" y="1983333"/>
          <a:ext cx="1503362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46" name="Equation" r:id="rId4" imgW="749300" imgH="736600" progId="Equation.3">
                  <p:embed/>
                </p:oleObj>
              </mc:Choice>
              <mc:Fallback>
                <p:oleObj name="Equation" r:id="rId4" imgW="749300" imgH="736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1983333"/>
                        <a:ext cx="1503362" cy="1474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435904"/>
              </p:ext>
            </p:extLst>
          </p:nvPr>
        </p:nvGraphicFramePr>
        <p:xfrm>
          <a:off x="3347864" y="2487414"/>
          <a:ext cx="24066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47" name="Vergelijking" r:id="rId6" imgW="1066680" imgH="215640" progId="Equation.3">
                  <p:embed/>
                </p:oleObj>
              </mc:Choice>
              <mc:Fallback>
                <p:oleObj name="Vergelijking" r:id="rId6" imgW="1066680" imgH="215640" progId="Equation.3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487414"/>
                        <a:ext cx="24066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979999"/>
              </p:ext>
            </p:extLst>
          </p:nvPr>
        </p:nvGraphicFramePr>
        <p:xfrm>
          <a:off x="1043608" y="3567534"/>
          <a:ext cx="1503362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48" name="Equation" r:id="rId8" imgW="749300" imgH="736600" progId="Equation.3">
                  <p:embed/>
                </p:oleObj>
              </mc:Choice>
              <mc:Fallback>
                <p:oleObj name="Equation" r:id="rId8" imgW="749300" imgH="736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567534"/>
                        <a:ext cx="1503362" cy="1474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936629"/>
              </p:ext>
            </p:extLst>
          </p:nvPr>
        </p:nvGraphicFramePr>
        <p:xfrm>
          <a:off x="3411538" y="3567658"/>
          <a:ext cx="1376362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49" name="Equation" r:id="rId10" imgW="685800" imgH="736600" progId="Equation.3">
                  <p:embed/>
                </p:oleObj>
              </mc:Choice>
              <mc:Fallback>
                <p:oleObj name="Equation" r:id="rId10" imgW="685800" imgH="736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538" y="3567658"/>
                        <a:ext cx="1376362" cy="1474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807978"/>
              </p:ext>
            </p:extLst>
          </p:nvPr>
        </p:nvGraphicFramePr>
        <p:xfrm>
          <a:off x="5652120" y="3567534"/>
          <a:ext cx="1374775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0" name="Equation" r:id="rId12" imgW="685800" imgH="736600" progId="Equation.3">
                  <p:embed/>
                </p:oleObj>
              </mc:Choice>
              <mc:Fallback>
                <p:oleObj name="Equation" r:id="rId12" imgW="685800" imgH="736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3567534"/>
                        <a:ext cx="1374775" cy="1474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94689"/>
              </p:ext>
            </p:extLst>
          </p:nvPr>
        </p:nvGraphicFramePr>
        <p:xfrm>
          <a:off x="2195736" y="5199784"/>
          <a:ext cx="1503362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1" name="Equation" r:id="rId14" imgW="749300" imgH="736600" progId="Equation.3">
                  <p:embed/>
                </p:oleObj>
              </mc:Choice>
              <mc:Fallback>
                <p:oleObj name="Equation" r:id="rId14" imgW="749300" imgH="736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5199784"/>
                        <a:ext cx="1503362" cy="1474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744341"/>
              </p:ext>
            </p:extLst>
          </p:nvPr>
        </p:nvGraphicFramePr>
        <p:xfrm>
          <a:off x="4211960" y="5199933"/>
          <a:ext cx="1528762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2" name="Equation" r:id="rId16" imgW="762000" imgH="736600" progId="Equation.3">
                  <p:embed/>
                </p:oleObj>
              </mc:Choice>
              <mc:Fallback>
                <p:oleObj name="Equation" r:id="rId16" imgW="762000" imgH="7366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199933"/>
                        <a:ext cx="1528762" cy="1474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228184" y="5631832"/>
            <a:ext cx="256192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utiger LT Std 55 Roman" panose="020B0602020204020204" pitchFamily="34" charset="0"/>
              </a:rPr>
              <a:t>and many more!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0224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Perpendicular to </a:t>
            </a:r>
            <a:br>
              <a:rPr lang="en-US"/>
            </a:br>
            <a:r>
              <a:rPr lang="en-US"/>
              <a:t>2 vectors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1115616" y="3097219"/>
            <a:ext cx="1656184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115616" y="2737179"/>
            <a:ext cx="936104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755576" y="2593163"/>
            <a:ext cx="360040" cy="1152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027838"/>
              </p:ext>
            </p:extLst>
          </p:nvPr>
        </p:nvGraphicFramePr>
        <p:xfrm>
          <a:off x="3779912" y="2377139"/>
          <a:ext cx="1503362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6" name="Equation" r:id="rId4" imgW="749300" imgH="736600" progId="Equation.3">
                  <p:embed/>
                </p:oleObj>
              </mc:Choice>
              <mc:Fallback>
                <p:oleObj name="Equation" r:id="rId4" imgW="749300" imgH="736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2377139"/>
                        <a:ext cx="1503362" cy="1474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435965"/>
              </p:ext>
            </p:extLst>
          </p:nvPr>
        </p:nvGraphicFramePr>
        <p:xfrm>
          <a:off x="5940152" y="2414519"/>
          <a:ext cx="1503362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7" name="Equation" r:id="rId6" imgW="749300" imgH="736600" progId="Equation.3">
                  <p:embed/>
                </p:oleObj>
              </mc:Choice>
              <mc:Fallback>
                <p:oleObj name="Equation" r:id="rId6" imgW="749300" imgH="736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2414519"/>
                        <a:ext cx="1503362" cy="1474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299078"/>
              </p:ext>
            </p:extLst>
          </p:nvPr>
        </p:nvGraphicFramePr>
        <p:xfrm>
          <a:off x="5868144" y="4296203"/>
          <a:ext cx="23510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8" name="Equation" r:id="rId8" imgW="1041400" imgH="203200" progId="Equation.3">
                  <p:embed/>
                </p:oleObj>
              </mc:Choice>
              <mc:Fallback>
                <p:oleObj name="Equation" r:id="rId8" imgW="1041400" imgH="203200" progId="Equation.3">
                  <p:embed/>
                  <p:pic>
                    <p:nvPicPr>
                      <p:cNvPr id="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4296203"/>
                        <a:ext cx="23510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445062"/>
              </p:ext>
            </p:extLst>
          </p:nvPr>
        </p:nvGraphicFramePr>
        <p:xfrm>
          <a:off x="2915816" y="4249347"/>
          <a:ext cx="2448272" cy="481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9" name="Equation" r:id="rId10" imgW="1028700" imgH="203200" progId="Equation.3">
                  <p:embed/>
                </p:oleObj>
              </mc:Choice>
              <mc:Fallback>
                <p:oleObj name="Equation" r:id="rId10" imgW="1028700" imgH="203200" progId="Equation.3">
                  <p:embed/>
                  <p:pic>
                    <p:nvPicPr>
                      <p:cNvPr id="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4249347"/>
                        <a:ext cx="2448272" cy="481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771800" y="295320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1720" y="252115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3568" y="216111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2750245" y="5113443"/>
            <a:ext cx="27478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latin typeface="Frutiger LT Std 55 Roman" panose="020B0602020204020204" pitchFamily="34" charset="0"/>
              </a:rPr>
              <a:t>5n</a:t>
            </a:r>
            <a:r>
              <a:rPr lang="nl-NL" sz="2400" baseline="-25000" dirty="0">
                <a:latin typeface="Frutiger LT Std 55 Roman" panose="020B0602020204020204" pitchFamily="34" charset="0"/>
              </a:rPr>
              <a:t>1</a:t>
            </a:r>
            <a:r>
              <a:rPr lang="nl-NL" sz="2400" dirty="0">
                <a:latin typeface="Frutiger LT Std 55 Roman" panose="020B0602020204020204" pitchFamily="34" charset="0"/>
              </a:rPr>
              <a:t> + 3n</a:t>
            </a:r>
            <a:r>
              <a:rPr lang="nl-NL" sz="2400" baseline="-25000" dirty="0">
                <a:latin typeface="Frutiger LT Std 55 Roman" panose="020B0602020204020204" pitchFamily="34" charset="0"/>
              </a:rPr>
              <a:t>2 </a:t>
            </a:r>
            <a:r>
              <a:rPr lang="nl-NL" sz="2400" dirty="0">
                <a:latin typeface="Frutiger LT Std 55 Roman" panose="020B0602020204020204" pitchFamily="34" charset="0"/>
              </a:rPr>
              <a:t>- 3n</a:t>
            </a:r>
            <a:r>
              <a:rPr lang="nl-NL" sz="2400" baseline="-25000" dirty="0">
                <a:latin typeface="Frutiger LT Std 55 Roman" panose="020B0602020204020204" pitchFamily="34" charset="0"/>
              </a:rPr>
              <a:t>2 </a:t>
            </a:r>
            <a:r>
              <a:rPr lang="nl-NL" sz="2400" dirty="0">
                <a:latin typeface="Frutiger LT Std 55 Roman" panose="020B0602020204020204" pitchFamily="34" charset="0"/>
              </a:rPr>
              <a:t>= 0</a:t>
            </a:r>
            <a:endParaRPr lang="en-US" sz="2400" baseline="-25000" dirty="0">
              <a:latin typeface="Frutiger LT Std 55 Roman" panose="020B0602020204020204" pitchFamily="34" charset="0"/>
            </a:endParaRPr>
          </a:p>
        </p:txBody>
      </p: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5796136" y="5113443"/>
            <a:ext cx="25955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latin typeface="Frutiger LT Std 55 Roman" panose="020B0602020204020204" pitchFamily="34" charset="0"/>
              </a:rPr>
              <a:t>3n</a:t>
            </a:r>
            <a:r>
              <a:rPr lang="nl-NL" sz="2400" baseline="-25000" dirty="0">
                <a:latin typeface="Frutiger LT Std 55 Roman" panose="020B0602020204020204" pitchFamily="34" charset="0"/>
              </a:rPr>
              <a:t>1</a:t>
            </a:r>
            <a:r>
              <a:rPr lang="nl-NL" sz="2400" dirty="0">
                <a:latin typeface="Frutiger LT Std 55 Roman" panose="020B0602020204020204" pitchFamily="34" charset="0"/>
              </a:rPr>
              <a:t> – n</a:t>
            </a:r>
            <a:r>
              <a:rPr lang="nl-NL" sz="2400" baseline="-25000" dirty="0">
                <a:latin typeface="Frutiger LT Std 55 Roman" panose="020B0602020204020204" pitchFamily="34" charset="0"/>
              </a:rPr>
              <a:t>2</a:t>
            </a:r>
            <a:r>
              <a:rPr lang="nl-NL" sz="2400" dirty="0">
                <a:latin typeface="Frutiger LT Std 55 Roman" panose="020B0602020204020204" pitchFamily="34" charset="0"/>
              </a:rPr>
              <a:t> + 4n</a:t>
            </a:r>
            <a:r>
              <a:rPr lang="nl-NL" sz="2400" baseline="-25000" dirty="0">
                <a:latin typeface="Frutiger LT Std 55 Roman" panose="020B0602020204020204" pitchFamily="34" charset="0"/>
              </a:rPr>
              <a:t>2 </a:t>
            </a:r>
            <a:r>
              <a:rPr lang="nl-NL" sz="2400" dirty="0">
                <a:latin typeface="Frutiger LT Std 55 Roman" panose="020B0602020204020204" pitchFamily="34" charset="0"/>
              </a:rPr>
              <a:t>= 0</a:t>
            </a:r>
            <a:endParaRPr lang="en-US" sz="2400" baseline="-25000" dirty="0">
              <a:latin typeface="Frutiger LT Std 55 Roman" panose="020B06020202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4048" y="6049547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rutiger LT Std 55 Roman" panose="020B0602020204020204" pitchFamily="34" charset="0"/>
              </a:rPr>
              <a:t>solution?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735215" y="4950378"/>
            <a:ext cx="2732219" cy="78779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37454" y="4950377"/>
            <a:ext cx="2860660" cy="78779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370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8"/>
          <p:cNvSpPr/>
          <p:nvPr/>
        </p:nvSpPr>
        <p:spPr>
          <a:xfrm>
            <a:off x="2222504" y="3493457"/>
            <a:ext cx="4464653" cy="1615871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product (3D only)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631872"/>
              </p:ext>
            </p:extLst>
          </p:nvPr>
        </p:nvGraphicFramePr>
        <p:xfrm>
          <a:off x="1730896" y="5173273"/>
          <a:ext cx="6267450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0" name="Equation" r:id="rId4" imgW="3124200" imgH="787400" progId="Equation.3">
                  <p:embed/>
                </p:oleObj>
              </mc:Choice>
              <mc:Fallback>
                <p:oleObj name="Equation" r:id="rId4" imgW="3124200" imgH="7874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896" y="5173273"/>
                        <a:ext cx="6267450" cy="15763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112979"/>
              </p:ext>
            </p:extLst>
          </p:nvPr>
        </p:nvGraphicFramePr>
        <p:xfrm>
          <a:off x="2303463" y="3590560"/>
          <a:ext cx="4289425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1" name="Vergelijking" r:id="rId6" imgW="2133360" imgH="711000" progId="Equation.3">
                  <p:embed/>
                </p:oleObj>
              </mc:Choice>
              <mc:Fallback>
                <p:oleObj name="Vergelijking" r:id="rId6" imgW="2133360" imgH="7110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3" y="3590560"/>
                        <a:ext cx="4289425" cy="14239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353882" y="1876663"/>
            <a:ext cx="698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>
                <a:latin typeface="Frutiger LT Std 55 Roman" panose="020B0602020204020204" pitchFamily="34" charset="0"/>
              </a:rPr>
              <a:t>Definition: </a:t>
            </a:r>
          </a:p>
          <a:p>
            <a:r>
              <a:rPr lang="nl-NL" sz="2400" dirty="0">
                <a:latin typeface="Frutiger LT Std 55 Roman" panose="020B0602020204020204" pitchFamily="34" charset="0"/>
              </a:rPr>
              <a:t>the crossproduct </a:t>
            </a:r>
            <a:r>
              <a:rPr lang="nl-NL" sz="2400" u="sng" dirty="0">
                <a:latin typeface="Frutiger LT Std 55 Roman" panose="020B0602020204020204" pitchFamily="34" charset="0"/>
              </a:rPr>
              <a:t>a</a:t>
            </a:r>
            <a:r>
              <a:rPr lang="nl-NL" sz="2400" dirty="0">
                <a:latin typeface="Frutiger LT Std 55 Roman" panose="020B0602020204020204" pitchFamily="34" charset="0"/>
              </a:rPr>
              <a:t> × </a:t>
            </a:r>
            <a:r>
              <a:rPr lang="nl-NL" sz="2400" u="sng" dirty="0">
                <a:latin typeface="Frutiger LT Std 55 Roman" panose="020B0602020204020204" pitchFamily="34" charset="0"/>
              </a:rPr>
              <a:t>b</a:t>
            </a:r>
            <a:r>
              <a:rPr lang="nl-NL" sz="2400" dirty="0">
                <a:latin typeface="Frutiger LT Std 55 Roman" panose="020B0602020204020204" pitchFamily="34" charset="0"/>
              </a:rPr>
              <a:t> of </a:t>
            </a:r>
            <a:r>
              <a:rPr lang="nl-NL" sz="2400" dirty="0" err="1">
                <a:latin typeface="Frutiger LT Std 55 Roman" panose="020B0602020204020204" pitchFamily="34" charset="0"/>
              </a:rPr>
              <a:t>two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vectors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u="sng" dirty="0">
                <a:latin typeface="Frutiger LT Std 55 Roman" panose="020B0602020204020204" pitchFamily="34" charset="0"/>
              </a:rPr>
              <a:t>a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and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u="sng" dirty="0">
                <a:latin typeface="Frutiger LT Std 55 Roman" panose="020B0602020204020204" pitchFamily="34" charset="0"/>
              </a:rPr>
              <a:t>b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en-US" sz="2400" dirty="0">
                <a:latin typeface="Frutiger LT Std 55 Roman" panose="020B0602020204020204" pitchFamily="34" charset="0"/>
              </a:rPr>
              <a:t>is a vector perpendicular to both </a:t>
            </a:r>
            <a:r>
              <a:rPr lang="nl-NL" sz="2400" u="sng" dirty="0">
                <a:latin typeface="Frutiger LT Std 55 Roman" panose="020B0602020204020204" pitchFamily="34" charset="0"/>
              </a:rPr>
              <a:t>a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and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u="sng" dirty="0">
                <a:latin typeface="Frutiger LT Std 55 Roman" panose="020B0602020204020204" pitchFamily="34" charset="0"/>
              </a:rPr>
              <a:t>b</a:t>
            </a:r>
          </a:p>
          <a:p>
            <a:r>
              <a:rPr lang="nl-NL" sz="2400" dirty="0">
                <a:latin typeface="Frutiger LT Std 55 Roman" panose="020B0602020204020204" pitchFamily="34" charset="0"/>
              </a:rPr>
              <a:t>It </a:t>
            </a:r>
            <a:r>
              <a:rPr lang="nl-NL" sz="2400" dirty="0" err="1">
                <a:latin typeface="Frutiger LT Std 55 Roman" panose="020B0602020204020204" pitchFamily="34" charset="0"/>
              </a:rPr>
              <a:t>can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be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calculated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by</a:t>
            </a:r>
            <a:r>
              <a:rPr lang="nl-NL" sz="2400" dirty="0">
                <a:latin typeface="Frutiger LT Std 55 Roman" panose="020B0602020204020204" pitchFamily="34" charset="0"/>
              </a:rPr>
              <a:t> the </a:t>
            </a:r>
            <a:r>
              <a:rPr lang="nl-NL" sz="2400" dirty="0" err="1">
                <a:latin typeface="Frutiger LT Std 55 Roman" panose="020B0602020204020204" pitchFamily="34" charset="0"/>
              </a:rPr>
              <a:t>formula</a:t>
            </a:r>
            <a:r>
              <a:rPr lang="nl-NL" sz="2400" dirty="0">
                <a:latin typeface="Frutiger LT Std 55 Roman" panose="020B0602020204020204" pitchFamily="34" charset="0"/>
              </a:rPr>
              <a:t>: 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12471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product example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853885"/>
              </p:ext>
            </p:extLst>
          </p:nvPr>
        </p:nvGraphicFramePr>
        <p:xfrm>
          <a:off x="1341075" y="3693629"/>
          <a:ext cx="6267450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4" name="Equation" r:id="rId4" imgW="3124200" imgH="787400" progId="Equation.3">
                  <p:embed/>
                </p:oleObj>
              </mc:Choice>
              <mc:Fallback>
                <p:oleObj name="Equation" r:id="rId4" imgW="3124200" imgH="7874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075" y="3693629"/>
                        <a:ext cx="6267450" cy="15763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870746"/>
              </p:ext>
            </p:extLst>
          </p:nvPr>
        </p:nvGraphicFramePr>
        <p:xfrm>
          <a:off x="2159000" y="2060575"/>
          <a:ext cx="4289425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5" name="Vergelijking" r:id="rId6" imgW="2133360" imgH="711000" progId="Equation.3">
                  <p:embed/>
                </p:oleObj>
              </mc:Choice>
              <mc:Fallback>
                <p:oleObj name="Vergelijking" r:id="rId6" imgW="2133360" imgH="7110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2060575"/>
                        <a:ext cx="4289425" cy="14239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534955" y="5441758"/>
            <a:ext cx="843487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Now you!</a:t>
            </a:r>
          </a:p>
          <a:p>
            <a:r>
              <a:rPr lang="en-US" sz="20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Check that the answer is perpendicular to the given vectors</a:t>
            </a:r>
          </a:p>
          <a:p>
            <a:r>
              <a:rPr lang="en-US" sz="2000" dirty="0">
                <a:solidFill>
                  <a:schemeClr val="tx2"/>
                </a:solidFill>
                <a:latin typeface="Frutiger LT Std 55 Roman" panose="020B0602020204020204" pitchFamily="34" charset="0"/>
              </a:rPr>
              <a:t>Discuss your solution with your </a:t>
            </a:r>
            <a:r>
              <a:rPr lang="en-US" sz="2000" dirty="0" err="1">
                <a:solidFill>
                  <a:schemeClr val="tx2"/>
                </a:solidFill>
                <a:latin typeface="Frutiger LT Std 55 Roman" panose="020B0602020204020204" pitchFamily="34" charset="0"/>
              </a:rPr>
              <a:t>neighbour</a:t>
            </a:r>
            <a:endParaRPr lang="en-US" sz="2000" dirty="0">
              <a:solidFill>
                <a:schemeClr val="tx2"/>
              </a:solidFill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95307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vector geometry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Distance point to line and plane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50302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/>
              <a:t>distance point to line 2D</a:t>
            </a:r>
            <a:endParaRPr lang="en-US" altLang="nl-NL"/>
          </a:p>
        </p:txBody>
      </p:sp>
      <p:sp>
        <p:nvSpPr>
          <p:cNvPr id="7172" name="Text Box 12"/>
          <p:cNvSpPr txBox="1">
            <a:spLocks noChangeArrowheads="1"/>
          </p:cNvSpPr>
          <p:nvPr/>
        </p:nvSpPr>
        <p:spPr bwMode="auto">
          <a:xfrm>
            <a:off x="385438" y="2128677"/>
            <a:ext cx="51475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dirty="0">
                <a:latin typeface="Frutiger LT Std 55 Roman" panose="020B0602020204020204" pitchFamily="34" charset="0"/>
              </a:rPr>
              <a:t>Line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and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Point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(-3,1)</a:t>
            </a:r>
            <a:endParaRPr lang="en-US" altLang="nl-N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4" name="Text Box 21"/>
          <p:cNvSpPr txBox="1">
            <a:spLocks noChangeArrowheads="1"/>
          </p:cNvSpPr>
          <p:nvPr/>
        </p:nvSpPr>
        <p:spPr bwMode="auto">
          <a:xfrm>
            <a:off x="385438" y="2801777"/>
            <a:ext cx="50403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dirty="0" err="1">
                <a:latin typeface="Frutiger LT Std 55 Roman" panose="020B0602020204020204" pitchFamily="34" charset="0"/>
              </a:rPr>
              <a:t>Calculate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distance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from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using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vector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geometry</a:t>
            </a:r>
            <a:endParaRPr lang="en-US" altLang="nl-NL" sz="2400" dirty="0">
              <a:latin typeface="Frutiger LT Std 55 Roman" panose="020B0602020204020204" pitchFamily="34" charset="0"/>
            </a:endParaRPr>
          </a:p>
        </p:txBody>
      </p:sp>
      <p:sp>
        <p:nvSpPr>
          <p:cNvPr id="7175" name="Text Box 22"/>
          <p:cNvSpPr txBox="1">
            <a:spLocks noChangeArrowheads="1"/>
          </p:cNvSpPr>
          <p:nvPr/>
        </p:nvSpPr>
        <p:spPr bwMode="auto">
          <a:xfrm>
            <a:off x="385438" y="4021332"/>
            <a:ext cx="632413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AutoNum type="arabicPeriod"/>
            </a:pPr>
            <a:r>
              <a:rPr lang="nl-NL" altLang="nl-NL" sz="2400" dirty="0" err="1">
                <a:latin typeface="Frutiger LT Std 55 Roman" panose="020B0602020204020204" pitchFamily="34" charset="0"/>
              </a:rPr>
              <a:t>Give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vector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equation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of line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perpendicular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line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through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point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nl-NL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nl-NL" altLang="nl-NL" sz="2400" dirty="0" err="1">
                <a:latin typeface="Frutiger LT Std 55 Roman" panose="020B0602020204020204" pitchFamily="34" charset="0"/>
              </a:rPr>
              <a:t>Find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intersection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between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and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nl-NL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nl-NL" altLang="nl-NL" sz="2400" dirty="0" err="1">
                <a:latin typeface="Frutiger LT Std 55 Roman" panose="020B0602020204020204" pitchFamily="34" charset="0"/>
              </a:rPr>
              <a:t>Calculate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distance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from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400" dirty="0">
                <a:latin typeface="Frutiger LT Std 55 Roman" panose="020B0602020204020204" pitchFamily="34" charset="0"/>
              </a:rPr>
              <a:t> </a:t>
            </a:r>
            <a:r>
              <a:rPr lang="nl-NL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6108441" y="1907744"/>
            <a:ext cx="2712098" cy="2751342"/>
            <a:chOff x="7581" y="3094"/>
            <a:chExt cx="3306" cy="3347"/>
          </a:xfrm>
        </p:grpSpPr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7945" y="3871"/>
              <a:ext cx="741" cy="6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nl-NL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</a:t>
              </a:r>
              <a:endParaRPr lang="en-US" altLang="nl-NL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8865" y="5723"/>
              <a:ext cx="654" cy="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nl-NL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altLang="nl-NL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10233" y="4241"/>
              <a:ext cx="513" cy="4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nl-NL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en-US" altLang="nl-NL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8751" y="5186"/>
              <a:ext cx="912" cy="5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nl-NL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S</a:t>
              </a:r>
              <a:endParaRPr lang="en-US" altLang="nl-NL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 rot="-2266366">
              <a:off x="8849" y="5177"/>
              <a:ext cx="171" cy="17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NL" altLang="nl-NL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rot="-2266366">
              <a:off x="8442" y="3094"/>
              <a:ext cx="0" cy="33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rot="-2266366">
              <a:off x="7581" y="5138"/>
              <a:ext cx="330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84589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/>
              <a:t>distance formula (1)</a:t>
            </a:r>
            <a:endParaRPr lang="en-US" altLang="nl-NL"/>
          </a:p>
        </p:txBody>
      </p:sp>
      <p:sp>
        <p:nvSpPr>
          <p:cNvPr id="8196" name="Text Box 5"/>
          <p:cNvSpPr txBox="1">
            <a:spLocks noChangeArrowheads="1"/>
          </p:cNvSpPr>
          <p:nvPr/>
        </p:nvSpPr>
        <p:spPr bwMode="auto">
          <a:xfrm>
            <a:off x="394447" y="2009613"/>
            <a:ext cx="356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nl-NL" altLang="nl-N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nl-NL" altLang="nl-N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=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distance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from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altLang="nl-NL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394447" y="2776375"/>
            <a:ext cx="43107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Find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normal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equation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of line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altLang="nl-NL" sz="2000" dirty="0">
                <a:latin typeface="Frutiger LT Std 55 Roman" panose="020B0602020204020204" pitchFamily="34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819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585070"/>
              </p:ext>
            </p:extLst>
          </p:nvPr>
        </p:nvGraphicFramePr>
        <p:xfrm>
          <a:off x="831850" y="3305175"/>
          <a:ext cx="12049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8" name="Vergelijking" r:id="rId4" imgW="583920" imgH="215640" progId="Equation.3">
                  <p:embed/>
                </p:oleObj>
              </mc:Choice>
              <mc:Fallback>
                <p:oleObj name="Vergelijking" r:id="rId4" imgW="583920" imgH="215640" progId="Equation.3">
                  <p:embed/>
                  <p:pic>
                    <p:nvPicPr>
                      <p:cNvPr id="819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50" y="3305175"/>
                        <a:ext cx="1204913" cy="446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Text Box 8"/>
          <p:cNvSpPr txBox="1">
            <a:spLocks noChangeArrowheads="1"/>
          </p:cNvSpPr>
          <p:nvPr/>
        </p:nvSpPr>
        <p:spPr bwMode="auto">
          <a:xfrm>
            <a:off x="754809" y="4554375"/>
            <a:ext cx="20425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m: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200" name="Text Box 9"/>
          <p:cNvSpPr txBox="1">
            <a:spLocks noChangeArrowheads="1"/>
          </p:cNvSpPr>
          <p:nvPr/>
        </p:nvSpPr>
        <p:spPr bwMode="auto">
          <a:xfrm>
            <a:off x="394447" y="4097175"/>
            <a:ext cx="75664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Find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a vector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equation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of line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perpendicular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altLang="nl-NL" sz="2000" dirty="0">
                <a:latin typeface="Frutiger LT Std 55 Roman" panose="020B0602020204020204" pitchFamily="34" charset="0"/>
              </a:rPr>
              <a:t>,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through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nl-NL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01" name="Text Box 10"/>
          <p:cNvSpPr txBox="1">
            <a:spLocks noChangeArrowheads="1"/>
          </p:cNvSpPr>
          <p:nvPr/>
        </p:nvSpPr>
        <p:spPr bwMode="auto">
          <a:xfrm>
            <a:off x="1402509" y="5446550"/>
            <a:ext cx="332174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Find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intersection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nl-NL" altLang="nl-NL" sz="2000" dirty="0" err="1">
                <a:latin typeface="Frutiger LT Std 55 Roman" panose="020B0602020204020204" pitchFamily="34" charset="0"/>
                <a:cs typeface="Times New Roman" panose="02020603050405020304" pitchFamily="18" charset="0"/>
              </a:rPr>
              <a:t>and</a:t>
            </a:r>
            <a:r>
              <a:rPr lang="nl-NL" altLang="nl-NL" sz="2000" dirty="0">
                <a:latin typeface="Frutiger LT Std 55 Roman" panose="020B0602020204020204" pitchFamily="34" charset="0"/>
                <a:cs typeface="Times New Roman" panose="02020603050405020304" pitchFamily="18" charset="0"/>
              </a:rPr>
              <a:t>  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8094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3006142" y="5485707"/>
            <a:ext cx="444500" cy="444500"/>
          </a:xfrm>
          <a:prstGeom prst="ellipse">
            <a:avLst/>
          </a:prstGeom>
          <a:gradFill>
            <a:gsLst>
              <a:gs pos="0">
                <a:srgbClr val="FF0000">
                  <a:alpha val="75000"/>
                </a:srgbClr>
              </a:gs>
              <a:gs pos="100000">
                <a:srgbClr val="FFC000"/>
              </a:gs>
            </a:gsLst>
          </a:gradFill>
          <a:ln w="254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bouncing</a:t>
            </a:r>
            <a:endParaRPr lang="nl-NL" dirty="0"/>
          </a:p>
        </p:txBody>
      </p:sp>
      <p:grpSp>
        <p:nvGrpSpPr>
          <p:cNvPr id="3" name="Group 2"/>
          <p:cNvGrpSpPr/>
          <p:nvPr/>
        </p:nvGrpSpPr>
        <p:grpSpPr>
          <a:xfrm rot="1274695">
            <a:off x="5037492" y="2444681"/>
            <a:ext cx="579344" cy="3776253"/>
            <a:chOff x="5119034" y="3352333"/>
            <a:chExt cx="579344" cy="2965917"/>
          </a:xfrm>
        </p:grpSpPr>
        <p:sp>
          <p:nvSpPr>
            <p:cNvPr id="10" name="Rectangle 9"/>
            <p:cNvSpPr/>
            <p:nvPr/>
          </p:nvSpPr>
          <p:spPr>
            <a:xfrm>
              <a:off x="5119034" y="3352334"/>
              <a:ext cx="579344" cy="2965916"/>
            </a:xfrm>
            <a:prstGeom prst="rect">
              <a:avLst/>
            </a:prstGeom>
            <a:gradFill>
              <a:gsLst>
                <a:gs pos="0">
                  <a:schemeClr val="tx2">
                    <a:alpha val="3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Frutiger LT Std 55 Roman" panose="020B0602020204020204" pitchFamily="34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19034" y="3352333"/>
              <a:ext cx="0" cy="296591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 flipH="1" flipV="1">
            <a:off x="4682542" y="2228157"/>
            <a:ext cx="290606" cy="2136868"/>
          </a:xfrm>
          <a:prstGeom prst="straightConnector1">
            <a:avLst/>
          </a:prstGeom>
          <a:ln w="41275">
            <a:solidFill>
              <a:schemeClr val="bg1">
                <a:alpha val="3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213638" y="4365025"/>
            <a:ext cx="1780988" cy="1338730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25500" y="3974407"/>
            <a:ext cx="726792" cy="1710298"/>
          </a:xfrm>
          <a:prstGeom prst="line">
            <a:avLst/>
          </a:prstGeom>
          <a:ln w="31750">
            <a:solidFill>
              <a:schemeClr val="bg1">
                <a:alpha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4994626" y="4374357"/>
            <a:ext cx="557045" cy="207890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36982" y="3968089"/>
            <a:ext cx="1036165" cy="396174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36982" y="2257791"/>
            <a:ext cx="726792" cy="1710298"/>
          </a:xfrm>
          <a:prstGeom prst="line">
            <a:avLst/>
          </a:prstGeom>
          <a:ln w="31750">
            <a:solidFill>
              <a:schemeClr val="bg1">
                <a:alpha val="1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682824" y="2237489"/>
            <a:ext cx="978541" cy="366729"/>
          </a:xfrm>
          <a:prstGeom prst="line">
            <a:avLst/>
          </a:prstGeom>
          <a:ln w="38100">
            <a:solidFill>
              <a:srgbClr val="FF0000">
                <a:alpha val="35000"/>
              </a:srgb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2958442" y="3610503"/>
            <a:ext cx="978540" cy="357586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478630" y="3777557"/>
            <a:ext cx="2947323" cy="25376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Frutiger LT Std 55 Roman" panose="020B0602020204020204" pitchFamily="34" charset="0"/>
            </a:endParaRPr>
          </a:p>
        </p:txBody>
      </p:sp>
      <p:cxnSp>
        <p:nvCxnSpPr>
          <p:cNvPr id="20" name="Straight Connector 19"/>
          <p:cNvCxnSpPr>
            <a:stCxn id="10" idx="1"/>
          </p:cNvCxnSpPr>
          <p:nvPr/>
        </p:nvCxnSpPr>
        <p:spPr>
          <a:xfrm flipH="1">
            <a:off x="4386821" y="4227844"/>
            <a:ext cx="670357" cy="1759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461909" y="5078240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Frutiger LT Std 45 Light" charset="0"/>
              </a:rPr>
              <a:t>Math</a:t>
            </a:r>
            <a:endParaRPr lang="nl-NL" dirty="0">
              <a:latin typeface="Frutiger LT Std 55 Roman" panose="020B0602020204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 rot="12004107">
            <a:off x="5005501" y="4569069"/>
            <a:ext cx="226292" cy="228600"/>
            <a:chOff x="6864350" y="4375150"/>
            <a:chExt cx="609600" cy="647700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6864350" y="4375150"/>
              <a:ext cx="0" cy="64770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6864350" y="4375150"/>
              <a:ext cx="609600" cy="0"/>
            </a:xfrm>
            <a:prstGeom prst="line">
              <a:avLst/>
            </a:prstGeom>
            <a:ln w="444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0486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422712" y="4927701"/>
            <a:ext cx="2749419" cy="1087434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/>
              <a:t>distance formula (2)</a:t>
            </a:r>
            <a:endParaRPr lang="en-US" altLang="nl-NL"/>
          </a:p>
        </p:txBody>
      </p:sp>
      <p:sp>
        <p:nvSpPr>
          <p:cNvPr id="9220" name="Text Box 8"/>
          <p:cNvSpPr txBox="1">
            <a:spLocks noChangeArrowheads="1"/>
          </p:cNvSpPr>
          <p:nvPr/>
        </p:nvSpPr>
        <p:spPr bwMode="auto">
          <a:xfrm>
            <a:off x="442073" y="2079277"/>
            <a:ext cx="33874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nl-NL" altLang="nl-NL" sz="2000" dirty="0" err="1">
                <a:latin typeface="Frutiger LT Std 55 Roman" panose="020B0602020204020204" pitchFamily="34" charset="0"/>
                <a:cs typeface="Times New Roman" panose="02020603050405020304" pitchFamily="18" charset="0"/>
              </a:rPr>
              <a:t>and</a:t>
            </a:r>
            <a:r>
              <a:rPr lang="nl-NL" altLang="nl-NL" sz="2400" dirty="0">
                <a:latin typeface="Frutiger LT Std 55 Roman" panose="020B0602020204020204" pitchFamily="34" charset="0"/>
                <a:cs typeface="Times New Roman" panose="02020603050405020304" pitchFamily="18" charset="0"/>
              </a:rPr>
              <a:t>  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1" name="Text Box 9"/>
          <p:cNvSpPr txBox="1">
            <a:spLocks noChangeArrowheads="1"/>
          </p:cNvSpPr>
          <p:nvPr/>
        </p:nvSpPr>
        <p:spPr bwMode="auto">
          <a:xfrm>
            <a:off x="2930659" y="2758846"/>
            <a:ext cx="20329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2" name="Text Box 10"/>
          <p:cNvSpPr txBox="1">
            <a:spLocks noChangeArrowheads="1"/>
          </p:cNvSpPr>
          <p:nvPr/>
        </p:nvSpPr>
        <p:spPr bwMode="auto">
          <a:xfrm>
            <a:off x="411297" y="2830283"/>
            <a:ext cx="2411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Substitution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gives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</a:endParaRPr>
          </a:p>
        </p:txBody>
      </p:sp>
      <p:sp>
        <p:nvSpPr>
          <p:cNvPr id="9223" name="Text Box 11"/>
          <p:cNvSpPr txBox="1">
            <a:spLocks noChangeArrowheads="1"/>
          </p:cNvSpPr>
          <p:nvPr/>
        </p:nvSpPr>
        <p:spPr bwMode="auto">
          <a:xfrm>
            <a:off x="2282959" y="3477983"/>
            <a:ext cx="23070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4" name="Text Box 12"/>
          <p:cNvSpPr txBox="1">
            <a:spLocks noChangeArrowheads="1"/>
          </p:cNvSpPr>
          <p:nvPr/>
        </p:nvSpPr>
        <p:spPr bwMode="auto">
          <a:xfrm>
            <a:off x="411297" y="3477983"/>
            <a:ext cx="1511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Solve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for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nl-NL" altLang="nl-NL" sz="2000" dirty="0">
                <a:latin typeface="Frutiger LT Std 55 Roman" panose="020B0602020204020204" pitchFamily="34" charset="0"/>
                <a:cs typeface="Times New Roman" panose="02020603050405020304" pitchFamily="18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25" name="Text Box 18"/>
          <p:cNvSpPr txBox="1">
            <a:spLocks noChangeArrowheads="1"/>
          </p:cNvSpPr>
          <p:nvPr/>
        </p:nvSpPr>
        <p:spPr bwMode="auto">
          <a:xfrm>
            <a:off x="411297" y="5241696"/>
            <a:ext cx="369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Conclusion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for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intersection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92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191179"/>
              </p:ext>
            </p:extLst>
          </p:nvPr>
        </p:nvGraphicFramePr>
        <p:xfrm>
          <a:off x="5007333" y="3551238"/>
          <a:ext cx="15525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4" name="Vergelijking" r:id="rId4" imgW="799920" imgH="444240" progId="Equation.3">
                  <p:embed/>
                </p:oleObj>
              </mc:Choice>
              <mc:Fallback>
                <p:oleObj name="Vergelijking" r:id="rId4" imgW="799920" imgH="444240" progId="Equation.3">
                  <p:embed/>
                  <p:pic>
                    <p:nvPicPr>
                      <p:cNvPr id="92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7333" y="3551238"/>
                        <a:ext cx="1552575" cy="863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309947" y="4127271"/>
            <a:ext cx="2329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–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2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322537"/>
              </p:ext>
            </p:extLst>
          </p:nvPr>
        </p:nvGraphicFramePr>
        <p:xfrm>
          <a:off x="4551720" y="4991100"/>
          <a:ext cx="2489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5" name="Vergelijking" r:id="rId6" imgW="1282680" imgH="482400" progId="Equation.3">
                  <p:embed/>
                </p:oleObj>
              </mc:Choice>
              <mc:Fallback>
                <p:oleObj name="Vergelijking" r:id="rId6" imgW="1282680" imgH="482400" progId="Equation.3">
                  <p:embed/>
                  <p:pic>
                    <p:nvPicPr>
                      <p:cNvPr id="92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720" y="4991100"/>
                        <a:ext cx="2489200" cy="936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344973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052249" y="5261465"/>
            <a:ext cx="2489200" cy="1288624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/>
              <a:t>distance formula (3)</a:t>
            </a:r>
            <a:endParaRPr lang="en-US" altLang="nl-NL"/>
          </a:p>
        </p:txBody>
      </p:sp>
      <p:sp>
        <p:nvSpPr>
          <p:cNvPr id="10244" name="Text Box 7"/>
          <p:cNvSpPr txBox="1">
            <a:spLocks noChangeArrowheads="1"/>
          </p:cNvSpPr>
          <p:nvPr/>
        </p:nvSpPr>
        <p:spPr bwMode="auto">
          <a:xfrm>
            <a:off x="425451" y="3105150"/>
            <a:ext cx="64801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>
                <a:latin typeface="Frutiger LT Std 55 Roman" panose="020B0602020204020204" pitchFamily="34" charset="0"/>
              </a:rPr>
              <a:t>We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need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distance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from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u="sng" dirty="0">
                <a:latin typeface="Frutiger LT Std 55 Roman" panose="020B0602020204020204" pitchFamily="34" charset="0"/>
              </a:rPr>
              <a:t>p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u="sng" dirty="0">
                <a:latin typeface="Frutiger LT Std 55 Roman" panose="020B0602020204020204" pitchFamily="34" charset="0"/>
              </a:rPr>
              <a:t>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,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so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we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need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length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of </a:t>
            </a:r>
            <a:r>
              <a:rPr lang="nl-NL" altLang="nl-NL" sz="2000" u="sng" dirty="0">
                <a:latin typeface="Frutiger LT Std 55 Roman" panose="020B0602020204020204" pitchFamily="34" charset="0"/>
              </a:rPr>
              <a:t>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- </a:t>
            </a:r>
            <a:r>
              <a:rPr lang="nl-NL" altLang="nl-NL" sz="2000" u="sng" dirty="0">
                <a:latin typeface="Frutiger LT Std 55 Roman" panose="020B0602020204020204" pitchFamily="34" charset="0"/>
              </a:rPr>
              <a:t>p </a:t>
            </a:r>
            <a:endParaRPr lang="en-US" altLang="nl-NL" sz="2000" u="sng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1024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661287"/>
              </p:ext>
            </p:extLst>
          </p:nvPr>
        </p:nvGraphicFramePr>
        <p:xfrm>
          <a:off x="2033588" y="1951038"/>
          <a:ext cx="2489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9" name="Vergelijking" r:id="rId4" imgW="1282680" imgH="482400" progId="Equation.3">
                  <p:embed/>
                </p:oleObj>
              </mc:Choice>
              <mc:Fallback>
                <p:oleObj name="Vergelijking" r:id="rId4" imgW="1282680" imgH="482400" progId="Equation.3">
                  <p:embed/>
                  <p:pic>
                    <p:nvPicPr>
                      <p:cNvPr id="1024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1951038"/>
                        <a:ext cx="2489200" cy="936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743775"/>
              </p:ext>
            </p:extLst>
          </p:nvPr>
        </p:nvGraphicFramePr>
        <p:xfrm>
          <a:off x="906463" y="4011613"/>
          <a:ext cx="529748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60" name="Vergelijking" r:id="rId6" imgW="2730240" imgH="520560" progId="Equation.3">
                  <p:embed/>
                </p:oleObj>
              </mc:Choice>
              <mc:Fallback>
                <p:oleObj name="Vergelijking" r:id="rId6" imgW="2730240" imgH="520560" progId="Equation.3">
                  <p:embed/>
                  <p:pic>
                    <p:nvPicPr>
                      <p:cNvPr id="1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4011613"/>
                        <a:ext cx="5297487" cy="1012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239505"/>
              </p:ext>
            </p:extLst>
          </p:nvPr>
        </p:nvGraphicFramePr>
        <p:xfrm>
          <a:off x="2230438" y="5394325"/>
          <a:ext cx="2093912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61" name="Vergelijking" r:id="rId8" imgW="1079280" imgH="520560" progId="Equation.3">
                  <p:embed/>
                </p:oleObj>
              </mc:Choice>
              <mc:Fallback>
                <p:oleObj name="Vergelijking" r:id="rId8" imgW="1079280" imgH="520560" progId="Equation.3">
                  <p:embed/>
                  <p:pic>
                    <p:nvPicPr>
                      <p:cNvPr id="102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438" y="5394325"/>
                        <a:ext cx="2093912" cy="1012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942008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 dirty="0" err="1"/>
              <a:t>Example</a:t>
            </a:r>
            <a:endParaRPr lang="nl-NL" altLang="nl-NL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We </a:t>
            </a:r>
            <a:r>
              <a:rPr lang="nl-NL" dirty="0" err="1"/>
              <a:t>calculate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point</a:t>
            </a:r>
            <a:br>
              <a:rPr lang="nl-NL" dirty="0"/>
            </a:b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(2,0)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line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−9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−36</a:t>
            </a:r>
            <a:r>
              <a:rPr lang="nl-NL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3380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exercise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Sowiso</a:t>
            </a:r>
            <a:r>
              <a:rPr lang="nl-NL" dirty="0"/>
              <a:t> question 2.9.2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altLang="nl-NL" dirty="0"/>
              <a:t>When finished:</a:t>
            </a:r>
          </a:p>
          <a:p>
            <a:pPr marL="0" indent="0">
              <a:buNone/>
            </a:pPr>
            <a:r>
              <a:rPr lang="en-US" altLang="nl-NL" dirty="0"/>
              <a:t>Make the exercise again with pen and paper and check the results of your neighbor.</a:t>
            </a:r>
          </a:p>
          <a:p>
            <a:pPr marL="0" indent="0">
              <a:buNone/>
            </a:pPr>
            <a:r>
              <a:rPr lang="en-US" altLang="nl-NL" dirty="0"/>
              <a:t>(not with the same values as in the first question)</a:t>
            </a:r>
            <a:endParaRPr lang="nl-NL" altLang="nl-NL" dirty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85800" y="1828800"/>
            <a:ext cx="7696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endParaRPr lang="nl-NL" sz="3200" dirty="0">
              <a:latin typeface="Frutiger LT Std 55 Roman" panose="020B0602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140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695667" y="5268687"/>
            <a:ext cx="2868351" cy="1287624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/>
              <a:t>distance formula (2a)</a:t>
            </a:r>
            <a:endParaRPr lang="en-US" altLang="nl-NL"/>
          </a:p>
        </p:txBody>
      </p:sp>
      <p:sp>
        <p:nvSpPr>
          <p:cNvPr id="12297" name="Text Box 13"/>
          <p:cNvSpPr txBox="1">
            <a:spLocks noChangeArrowheads="1"/>
          </p:cNvSpPr>
          <p:nvPr/>
        </p:nvSpPr>
        <p:spPr bwMode="auto">
          <a:xfrm>
            <a:off x="411294" y="3903138"/>
            <a:ext cx="47500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>
                <a:latin typeface="Frutiger LT Std 55 Roman" panose="020B0602020204020204" pitchFamily="34" charset="0"/>
              </a:rPr>
              <a:t>But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r>
              <a:rPr lang="nl-NL" altLang="nl-NL" sz="2400" dirty="0">
                <a:solidFill>
                  <a:srgbClr val="000000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, </a:t>
            </a:r>
            <a:r>
              <a:rPr lang="nl-NL" altLang="nl-NL" sz="2000" dirty="0" err="1">
                <a:solidFill>
                  <a:srgbClr val="000000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because</a:t>
            </a:r>
            <a:r>
              <a:rPr lang="nl-NL" altLang="nl-NL" sz="2400" dirty="0">
                <a:solidFill>
                  <a:srgbClr val="000000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dirty="0">
                <a:solidFill>
                  <a:srgbClr val="000000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 </a:t>
            </a:r>
            <a:r>
              <a:rPr lang="nl-NL" altLang="nl-NL" sz="2000" dirty="0">
                <a:solidFill>
                  <a:srgbClr val="000000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is </a:t>
            </a:r>
            <a:r>
              <a:rPr lang="nl-NL" altLang="nl-NL" sz="2000" dirty="0" err="1">
                <a:solidFill>
                  <a:srgbClr val="000000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normalized</a:t>
            </a:r>
            <a:r>
              <a:rPr lang="nl-NL" altLang="nl-NL" sz="2000" dirty="0">
                <a:solidFill>
                  <a:srgbClr val="000000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298" name="Text Box 14"/>
          <p:cNvSpPr txBox="1">
            <a:spLocks noChangeArrowheads="1"/>
          </p:cNvSpPr>
          <p:nvPr/>
        </p:nvSpPr>
        <p:spPr bwMode="auto">
          <a:xfrm>
            <a:off x="5161312" y="3906916"/>
            <a:ext cx="16914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9" name="Text Box 15"/>
          <p:cNvSpPr txBox="1">
            <a:spLocks noChangeArrowheads="1"/>
          </p:cNvSpPr>
          <p:nvPr/>
        </p:nvSpPr>
        <p:spPr bwMode="auto">
          <a:xfrm>
            <a:off x="1058994" y="4625482"/>
            <a:ext cx="16979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nl-NL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00" name="Text Box 16"/>
          <p:cNvSpPr txBox="1">
            <a:spLocks noChangeArrowheads="1"/>
          </p:cNvSpPr>
          <p:nvPr/>
        </p:nvSpPr>
        <p:spPr bwMode="auto">
          <a:xfrm>
            <a:off x="411294" y="4672039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So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</a:endParaRPr>
          </a:p>
        </p:txBody>
      </p:sp>
      <p:sp>
        <p:nvSpPr>
          <p:cNvPr id="12301" name="Text Box 17"/>
          <p:cNvSpPr txBox="1">
            <a:spLocks noChangeArrowheads="1"/>
          </p:cNvSpPr>
          <p:nvPr/>
        </p:nvSpPr>
        <p:spPr bwMode="auto">
          <a:xfrm>
            <a:off x="4875344" y="5346207"/>
            <a:ext cx="2531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(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02" name="Text Box 18"/>
          <p:cNvSpPr txBox="1">
            <a:spLocks noChangeArrowheads="1"/>
          </p:cNvSpPr>
          <p:nvPr/>
        </p:nvSpPr>
        <p:spPr bwMode="auto">
          <a:xfrm>
            <a:off x="1058994" y="5417644"/>
            <a:ext cx="369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Conclusion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for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intersection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S:</a:t>
            </a:r>
            <a:endParaRPr lang="en-US" altLang="nl-NL" sz="2000" dirty="0">
              <a:latin typeface="Frutiger LT Std 55 Roman" panose="020B0602020204020204" pitchFamily="34" charset="0"/>
            </a:endParaRPr>
          </a:p>
        </p:txBody>
      </p:sp>
      <p:sp>
        <p:nvSpPr>
          <p:cNvPr id="12303" name="Text Box 13"/>
          <p:cNvSpPr txBox="1">
            <a:spLocks noChangeArrowheads="1"/>
          </p:cNvSpPr>
          <p:nvPr/>
        </p:nvSpPr>
        <p:spPr bwMode="auto">
          <a:xfrm>
            <a:off x="4119661" y="2085983"/>
            <a:ext cx="2701381" cy="46166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NL" altLang="nl-NL" sz="2000" b="1" dirty="0" err="1">
                <a:solidFill>
                  <a:prstClr val="white"/>
                </a:solidFill>
                <a:latin typeface="Frutiger LT Std 55 Roman" panose="020B0602020204020204" pitchFamily="34" charset="0"/>
                <a:ea typeface="ＭＳ Ｐゴシック" charset="-128"/>
                <a:cs typeface="Times New Roman" panose="02020603050405020304" pitchFamily="18" charset="0"/>
              </a:rPr>
              <a:t>with</a:t>
            </a:r>
            <a:r>
              <a:rPr lang="nl-NL" altLang="nl-NL" sz="2000" b="1" dirty="0">
                <a:solidFill>
                  <a:prstClr val="white"/>
                </a:solidFill>
                <a:latin typeface="Frutiger LT Std 55 Roman" panose="020B0602020204020204" pitchFamily="34" charset="0"/>
                <a:ea typeface="ＭＳ Ｐゴシック" charset="-128"/>
                <a:cs typeface="Times New Roman" panose="02020603050405020304" pitchFamily="18" charset="0"/>
              </a:rPr>
              <a:t> </a:t>
            </a:r>
            <a:r>
              <a:rPr lang="nl-NL" altLang="nl-NL" sz="24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b="1" dirty="0">
                <a:solidFill>
                  <a:schemeClr val="bg1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 </a:t>
            </a:r>
            <a:r>
              <a:rPr lang="nl-NL" altLang="nl-NL" sz="2000" b="1" dirty="0" err="1">
                <a:solidFill>
                  <a:schemeClr val="bg1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normalized</a:t>
            </a:r>
            <a:endParaRPr lang="en-US" altLang="nl-NL" sz="2000" b="1" dirty="0">
              <a:solidFill>
                <a:schemeClr val="bg1"/>
              </a:solidFill>
              <a:latin typeface="Frutiger LT Std 55 Roman" panose="020B0602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442073" y="2079277"/>
            <a:ext cx="33874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nl-NL" altLang="nl-NL" sz="2000" dirty="0" err="1">
                <a:latin typeface="Frutiger LT Std 55 Roman" panose="020B0602020204020204" pitchFamily="34" charset="0"/>
                <a:cs typeface="Times New Roman" panose="02020603050405020304" pitchFamily="18" charset="0"/>
              </a:rPr>
              <a:t>and</a:t>
            </a:r>
            <a:r>
              <a:rPr lang="nl-NL" altLang="nl-NL" sz="2400" dirty="0">
                <a:latin typeface="Frutiger LT Std 55 Roman" panose="020B0602020204020204" pitchFamily="34" charset="0"/>
                <a:cs typeface="Times New Roman" panose="02020603050405020304" pitchFamily="18" charset="0"/>
              </a:rPr>
              <a:t>  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930659" y="2696644"/>
            <a:ext cx="20329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411297" y="2768081"/>
            <a:ext cx="2411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Substitution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gives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</a:endParaRP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2282959" y="3266489"/>
            <a:ext cx="23070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411297" y="3266489"/>
            <a:ext cx="1511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Solve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for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nl-NL" altLang="nl-NL" sz="2000" dirty="0">
                <a:latin typeface="Frutiger LT Std 55 Roman" panose="020B0602020204020204" pitchFamily="34" charset="0"/>
                <a:cs typeface="Times New Roman" panose="02020603050405020304" pitchFamily="18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4790384" y="5936065"/>
            <a:ext cx="2701381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NL" altLang="nl-NL" sz="2000" b="1" dirty="0" err="1">
                <a:solidFill>
                  <a:srgbClr val="4F42E8"/>
                </a:solidFill>
                <a:latin typeface="Frutiger LT Std 55 Roman" panose="020B0602020204020204" pitchFamily="34" charset="0"/>
                <a:ea typeface="ＭＳ Ｐゴシック" charset="-128"/>
                <a:cs typeface="Times New Roman" panose="02020603050405020304" pitchFamily="18" charset="0"/>
              </a:rPr>
              <a:t>with</a:t>
            </a:r>
            <a:r>
              <a:rPr lang="nl-NL" altLang="nl-NL" sz="2000" b="1" dirty="0">
                <a:solidFill>
                  <a:srgbClr val="4F42E8"/>
                </a:solidFill>
                <a:latin typeface="Frutiger LT Std 55 Roman" panose="020B0602020204020204" pitchFamily="34" charset="0"/>
                <a:ea typeface="ＭＳ Ｐゴシック" charset="-128"/>
                <a:cs typeface="Times New Roman" panose="02020603050405020304" pitchFamily="18" charset="0"/>
              </a:rPr>
              <a:t> </a:t>
            </a:r>
            <a:r>
              <a:rPr lang="nl-NL" altLang="nl-NL" sz="2400" b="1" i="1" u="sng" dirty="0">
                <a:solidFill>
                  <a:srgbClr val="4F42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b="1" dirty="0">
                <a:solidFill>
                  <a:srgbClr val="4F42E8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 </a:t>
            </a:r>
            <a:r>
              <a:rPr lang="nl-NL" altLang="nl-NL" sz="2000" b="1" dirty="0" err="1">
                <a:solidFill>
                  <a:srgbClr val="4F42E8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normalized</a:t>
            </a:r>
            <a:endParaRPr lang="en-US" altLang="nl-NL" sz="2000" b="1" dirty="0">
              <a:solidFill>
                <a:srgbClr val="4F42E8"/>
              </a:solidFill>
              <a:latin typeface="Frutiger LT Std 55 Roman" panose="020B0602020204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3421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2256946" y="5458904"/>
            <a:ext cx="5817144" cy="705521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/>
              <a:t>distance formula (3a)</a:t>
            </a:r>
            <a:endParaRPr lang="en-US" altLang="nl-NL"/>
          </a:p>
        </p:txBody>
      </p:sp>
      <p:sp>
        <p:nvSpPr>
          <p:cNvPr id="13316" name="Text Box 5"/>
          <p:cNvSpPr txBox="1">
            <a:spLocks noChangeArrowheads="1"/>
          </p:cNvSpPr>
          <p:nvPr/>
        </p:nvSpPr>
        <p:spPr bwMode="auto">
          <a:xfrm>
            <a:off x="467277" y="4074528"/>
            <a:ext cx="66640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|(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| 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| 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en-US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495174" y="2347328"/>
            <a:ext cx="2531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(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467277" y="3139490"/>
            <a:ext cx="6480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>
                <a:latin typeface="Frutiger LT Std 55 Roman" panose="020B0602020204020204" pitchFamily="34" charset="0"/>
              </a:rPr>
              <a:t>We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need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distance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from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,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so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we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need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length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of </a:t>
            </a:r>
            <a:r>
              <a:rPr lang="nl-NL" altLang="nl-NL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nl-NL" altLang="nl-NL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nl-NL" sz="2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3391095" y="4674950"/>
            <a:ext cx="40094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  <a:r>
              <a:rPr lang="nl-NL" altLang="nl-NL" sz="2000" dirty="0">
                <a:solidFill>
                  <a:srgbClr val="000000"/>
                </a:solidFill>
                <a:latin typeface="Frutiger LT Std 55 Roman" panose="020B0602020204020204" pitchFamily="34" charset="0"/>
              </a:rPr>
              <a:t>, </a:t>
            </a:r>
            <a:r>
              <a:rPr lang="nl-NL" altLang="nl-NL" sz="2000" dirty="0" err="1">
                <a:solidFill>
                  <a:srgbClr val="000000"/>
                </a:solidFill>
                <a:latin typeface="Frutiger LT Std 55 Roman" panose="020B0602020204020204" pitchFamily="34" charset="0"/>
              </a:rPr>
              <a:t>because</a:t>
            </a:r>
            <a:r>
              <a:rPr lang="nl-NL" altLang="nl-NL" sz="2000" dirty="0">
                <a:solidFill>
                  <a:srgbClr val="000000"/>
                </a:solidFill>
                <a:latin typeface="Frutiger LT Std 55 Roman" panose="020B0602020204020204" pitchFamily="34" charset="0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dirty="0">
                <a:solidFill>
                  <a:srgbClr val="000000"/>
                </a:solidFill>
                <a:latin typeface="Frutiger LT Std 55 Roman" panose="020B0602020204020204" pitchFamily="34" charset="0"/>
              </a:rPr>
              <a:t> is </a:t>
            </a:r>
            <a:r>
              <a:rPr lang="nl-NL" altLang="nl-NL" sz="2000" dirty="0" err="1">
                <a:solidFill>
                  <a:srgbClr val="000000"/>
                </a:solidFill>
                <a:latin typeface="Frutiger LT Std 55 Roman" panose="020B0602020204020204" pitchFamily="34" charset="0"/>
              </a:rPr>
              <a:t>normalized</a:t>
            </a:r>
            <a:endParaRPr lang="en-US" altLang="nl-NL" sz="2000" dirty="0">
              <a:solidFill>
                <a:srgbClr val="000000"/>
              </a:solidFill>
              <a:latin typeface="Frutiger LT Std 55 Roman" panose="020B0602020204020204" pitchFamily="34" charset="0"/>
            </a:endParaRP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2338939" y="5576366"/>
            <a:ext cx="25555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|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nl-NL" altLang="nl-NL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endParaRPr lang="en-US" altLang="nl-N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5250694" y="5576366"/>
            <a:ext cx="2701381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NL" altLang="nl-NL" sz="2000" b="1" dirty="0" err="1">
                <a:solidFill>
                  <a:srgbClr val="4F42E8"/>
                </a:solidFill>
                <a:latin typeface="Frutiger LT Std 55 Roman" panose="020B0602020204020204" pitchFamily="34" charset="0"/>
                <a:ea typeface="ＭＳ Ｐゴシック" charset="-128"/>
                <a:cs typeface="Times New Roman" panose="02020603050405020304" pitchFamily="18" charset="0"/>
              </a:rPr>
              <a:t>with</a:t>
            </a:r>
            <a:r>
              <a:rPr lang="nl-NL" altLang="nl-NL" sz="2000" b="1" dirty="0">
                <a:solidFill>
                  <a:srgbClr val="4F42E8"/>
                </a:solidFill>
                <a:latin typeface="Frutiger LT Std 55 Roman" panose="020B0602020204020204" pitchFamily="34" charset="0"/>
                <a:ea typeface="ＭＳ Ｐゴシック" charset="-128"/>
                <a:cs typeface="Times New Roman" panose="02020603050405020304" pitchFamily="18" charset="0"/>
              </a:rPr>
              <a:t> </a:t>
            </a:r>
            <a:r>
              <a:rPr lang="nl-NL" altLang="nl-NL" sz="2400" b="1" i="1" u="sng" dirty="0">
                <a:solidFill>
                  <a:srgbClr val="4F42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b="1" dirty="0">
                <a:solidFill>
                  <a:srgbClr val="4F42E8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 </a:t>
            </a:r>
            <a:r>
              <a:rPr lang="nl-NL" altLang="nl-NL" sz="2000" b="1" dirty="0" err="1">
                <a:solidFill>
                  <a:srgbClr val="4F42E8"/>
                </a:solidFill>
                <a:latin typeface="Frutiger LT Std 55 Roman" panose="020B0602020204020204" pitchFamily="34" charset="0"/>
                <a:cs typeface="Times New Roman" panose="02020603050405020304" pitchFamily="18" charset="0"/>
              </a:rPr>
              <a:t>normalized</a:t>
            </a:r>
            <a:endParaRPr lang="en-US" altLang="nl-NL" sz="2000" b="1" dirty="0">
              <a:solidFill>
                <a:srgbClr val="4F42E8"/>
              </a:solidFill>
              <a:latin typeface="Frutiger LT Std 55 Roman" panose="020B0602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ight Brace 2"/>
          <p:cNvSpPr/>
          <p:nvPr/>
        </p:nvSpPr>
        <p:spPr>
          <a:xfrm rot="16200000">
            <a:off x="5259218" y="2668070"/>
            <a:ext cx="273188" cy="4009432"/>
          </a:xfrm>
          <a:prstGeom prst="rightBrace">
            <a:avLst>
              <a:gd name="adj1" fmla="val 8333"/>
              <a:gd name="adj2" fmla="val 45035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1068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 dirty="0" err="1"/>
              <a:t>Example</a:t>
            </a:r>
            <a:endParaRPr lang="nl-NL" altLang="nl-NL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Again</a:t>
            </a:r>
            <a:r>
              <a:rPr lang="nl-NL" dirty="0"/>
              <a:t>, we </a:t>
            </a:r>
            <a:r>
              <a:rPr lang="nl-NL" dirty="0" err="1"/>
              <a:t>calculate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point</a:t>
            </a:r>
            <a:br>
              <a:rPr lang="nl-NL" dirty="0"/>
            </a:b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(2,0)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line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−9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−36</a:t>
            </a:r>
            <a:r>
              <a:rPr lang="nl-NL" dirty="0"/>
              <a:t>.</a:t>
            </a:r>
          </a:p>
          <a:p>
            <a:r>
              <a:rPr lang="en-US" dirty="0"/>
              <a:t>This time, normalize the normal first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39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/>
              <a:t>distance point to plane 3D</a:t>
            </a:r>
            <a:endParaRPr lang="en-US" altLang="nl-NL"/>
          </a:p>
        </p:txBody>
      </p:sp>
      <p:sp>
        <p:nvSpPr>
          <p:cNvPr id="15364" name="Text Box 12"/>
          <p:cNvSpPr txBox="1">
            <a:spLocks noChangeArrowheads="1"/>
          </p:cNvSpPr>
          <p:nvPr/>
        </p:nvSpPr>
        <p:spPr bwMode="auto">
          <a:xfrm>
            <a:off x="404105" y="2508117"/>
            <a:ext cx="5523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Plane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+ 3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and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Point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(-3,1,4)</a:t>
            </a:r>
            <a:endParaRPr lang="en-US" alt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365" name="Group 13"/>
          <p:cNvGrpSpPr>
            <a:grpSpLocks/>
          </p:cNvGrpSpPr>
          <p:nvPr/>
        </p:nvGrpSpPr>
        <p:grpSpPr bwMode="auto">
          <a:xfrm>
            <a:off x="6108441" y="1907744"/>
            <a:ext cx="2712098" cy="2751342"/>
            <a:chOff x="7581" y="3094"/>
            <a:chExt cx="3306" cy="3347"/>
          </a:xfrm>
        </p:grpSpPr>
        <p:sp>
          <p:nvSpPr>
            <p:cNvPr id="15368" name="Text Box 14"/>
            <p:cNvSpPr txBox="1">
              <a:spLocks noChangeArrowheads="1"/>
            </p:cNvSpPr>
            <p:nvPr/>
          </p:nvSpPr>
          <p:spPr bwMode="auto">
            <a:xfrm>
              <a:off x="7945" y="3871"/>
              <a:ext cx="741" cy="6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nl-NL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</a:t>
              </a:r>
              <a:endParaRPr lang="en-US" altLang="nl-NL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69" name="Text Box 15"/>
            <p:cNvSpPr txBox="1">
              <a:spLocks noChangeArrowheads="1"/>
            </p:cNvSpPr>
            <p:nvPr/>
          </p:nvSpPr>
          <p:spPr bwMode="auto">
            <a:xfrm>
              <a:off x="8865" y="5723"/>
              <a:ext cx="654" cy="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nl-NL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altLang="nl-NL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70" name="Text Box 16"/>
            <p:cNvSpPr txBox="1">
              <a:spLocks noChangeArrowheads="1"/>
            </p:cNvSpPr>
            <p:nvPr/>
          </p:nvSpPr>
          <p:spPr bwMode="auto">
            <a:xfrm>
              <a:off x="10233" y="4241"/>
              <a:ext cx="513" cy="4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nl-NL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en-US" altLang="nl-NL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71" name="Text Box 17"/>
            <p:cNvSpPr txBox="1">
              <a:spLocks noChangeArrowheads="1"/>
            </p:cNvSpPr>
            <p:nvPr/>
          </p:nvSpPr>
          <p:spPr bwMode="auto">
            <a:xfrm>
              <a:off x="8751" y="5186"/>
              <a:ext cx="912" cy="5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nl-NL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S</a:t>
              </a:r>
              <a:endParaRPr lang="en-US" altLang="nl-NL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72" name="Rectangle 18"/>
            <p:cNvSpPr>
              <a:spLocks noChangeArrowheads="1"/>
            </p:cNvSpPr>
            <p:nvPr/>
          </p:nvSpPr>
          <p:spPr bwMode="auto">
            <a:xfrm rot="-2266366">
              <a:off x="8849" y="5177"/>
              <a:ext cx="171" cy="17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NL" altLang="nl-NL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73" name="Line 19"/>
            <p:cNvSpPr>
              <a:spLocks noChangeShapeType="1"/>
            </p:cNvSpPr>
            <p:nvPr/>
          </p:nvSpPr>
          <p:spPr bwMode="auto">
            <a:xfrm rot="-2266366">
              <a:off x="8442" y="3094"/>
              <a:ext cx="0" cy="33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74" name="Line 20"/>
            <p:cNvSpPr>
              <a:spLocks noChangeShapeType="1"/>
            </p:cNvSpPr>
            <p:nvPr/>
          </p:nvSpPr>
          <p:spPr bwMode="auto">
            <a:xfrm rot="-2266366">
              <a:off x="7581" y="5138"/>
              <a:ext cx="330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366" name="Text Box 21"/>
          <p:cNvSpPr txBox="1">
            <a:spLocks noChangeArrowheads="1"/>
          </p:cNvSpPr>
          <p:nvPr/>
        </p:nvSpPr>
        <p:spPr bwMode="auto">
          <a:xfrm>
            <a:off x="404105" y="3181217"/>
            <a:ext cx="50403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Calculate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distance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from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using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vector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geometry</a:t>
            </a:r>
            <a:endParaRPr lang="en-US" altLang="nl-NL" sz="2000" dirty="0">
              <a:latin typeface="Frutiger LT Std 55 Roman" panose="020B0602020204020204" pitchFamily="34" charset="0"/>
            </a:endParaRPr>
          </a:p>
        </p:txBody>
      </p:sp>
      <p:sp>
        <p:nvSpPr>
          <p:cNvPr id="15367" name="Text Box 22"/>
          <p:cNvSpPr txBox="1">
            <a:spLocks noChangeArrowheads="1"/>
          </p:cNvSpPr>
          <p:nvPr/>
        </p:nvSpPr>
        <p:spPr bwMode="auto">
          <a:xfrm>
            <a:off x="404105" y="4378192"/>
            <a:ext cx="57043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AutoNum type="arabicPeriod"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Give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vector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equation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of line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perpendicular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plane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through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point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nl-NL" altLang="nl-NL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AutoNum type="arabicPeriod"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Find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intersection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between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and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nl-NL" altLang="nl-NL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AutoNum type="arabicPeriod"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Calculate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distance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from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nl-NL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990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313250" y="5680018"/>
            <a:ext cx="1885525" cy="1038023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/>
              <a:t>distance formula (1)</a:t>
            </a:r>
            <a:endParaRPr lang="en-US" altLang="nl-NL"/>
          </a:p>
        </p:txBody>
      </p:sp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378660" y="1856730"/>
            <a:ext cx="4677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Find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normal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equation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of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plane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nl-NL" altLang="nl-NL" sz="2000" dirty="0">
                <a:latin typeface="Frutiger LT Std 55 Roman" panose="020B0602020204020204" pitchFamily="34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1638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462829"/>
              </p:ext>
            </p:extLst>
          </p:nvPr>
        </p:nvGraphicFramePr>
        <p:xfrm>
          <a:off x="513696" y="2417687"/>
          <a:ext cx="1282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0" name="Vergelijking" r:id="rId4" imgW="622080" imgH="215640" progId="Equation.3">
                  <p:embed/>
                </p:oleObj>
              </mc:Choice>
              <mc:Fallback>
                <p:oleObj name="Vergelijking" r:id="rId4" imgW="622080" imgH="215640" progId="Equation.3">
                  <p:embed/>
                  <p:pic>
                    <p:nvPicPr>
                      <p:cNvPr id="1638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696" y="2417687"/>
                        <a:ext cx="1282700" cy="4476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Text Box 8"/>
          <p:cNvSpPr txBox="1">
            <a:spLocks noChangeArrowheads="1"/>
          </p:cNvSpPr>
          <p:nvPr/>
        </p:nvSpPr>
        <p:spPr bwMode="auto">
          <a:xfrm>
            <a:off x="460902" y="3556221"/>
            <a:ext cx="19896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391" name="Text Box 9"/>
          <p:cNvSpPr txBox="1">
            <a:spLocks noChangeArrowheads="1"/>
          </p:cNvSpPr>
          <p:nvPr/>
        </p:nvSpPr>
        <p:spPr bwMode="auto">
          <a:xfrm>
            <a:off x="378660" y="3009255"/>
            <a:ext cx="77845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Find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a vector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equation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of line 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perpendicular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nl-NL" altLang="nl-NL" sz="2000" dirty="0">
                <a:latin typeface="Frutiger LT Std 55 Roman" panose="020B0602020204020204" pitchFamily="34" charset="0"/>
              </a:rPr>
              <a:t>,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through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nl-NL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2" name="Text Box 10"/>
          <p:cNvSpPr txBox="1">
            <a:spLocks noChangeArrowheads="1"/>
          </p:cNvSpPr>
          <p:nvPr/>
        </p:nvSpPr>
        <p:spPr bwMode="auto">
          <a:xfrm>
            <a:off x="422560" y="4184852"/>
            <a:ext cx="33634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Find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intersection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nl-NL" altLang="nl-NL" sz="2000" dirty="0" err="1">
                <a:latin typeface="Frutiger LT Std 55 Roman" panose="020B0602020204020204" pitchFamily="34" charset="0"/>
                <a:cs typeface="Times New Roman" panose="02020603050405020304" pitchFamily="18" charset="0"/>
              </a:rPr>
              <a:t>and</a:t>
            </a:r>
            <a:r>
              <a:rPr lang="nl-NL" altLang="nl-NL" sz="2000" dirty="0">
                <a:latin typeface="Frutiger LT Std 55 Roman" panose="020B0602020204020204" pitchFamily="34" charset="0"/>
                <a:cs typeface="Times New Roman" panose="02020603050405020304" pitchFamily="18" charset="0"/>
              </a:rPr>
              <a:t>  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5110" y="5083377"/>
            <a:ext cx="20329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altLang="nl-NL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nl-NL" altLang="nl-NL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nl-NL" altLang="nl-NL" sz="24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l-NL" alt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nl-N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422560" y="5154815"/>
            <a:ext cx="2411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Substitution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gives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</a:endParaRPr>
          </a:p>
        </p:txBody>
      </p:sp>
      <p:sp>
        <p:nvSpPr>
          <p:cNvPr id="16395" name="Text Box 12"/>
          <p:cNvSpPr txBox="1">
            <a:spLocks noChangeArrowheads="1"/>
          </p:cNvSpPr>
          <p:nvPr/>
        </p:nvSpPr>
        <p:spPr bwMode="auto">
          <a:xfrm>
            <a:off x="467010" y="5985077"/>
            <a:ext cx="1511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Solve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for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nl-NL" altLang="nl-NL" sz="2000" dirty="0">
                <a:latin typeface="Frutiger LT Std 55 Roman" panose="020B0602020204020204" pitchFamily="34" charset="0"/>
                <a:cs typeface="Times New Roman" panose="02020603050405020304" pitchFamily="18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39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276863"/>
              </p:ext>
            </p:extLst>
          </p:nvPr>
        </p:nvGraphicFramePr>
        <p:xfrm>
          <a:off x="2450549" y="5768975"/>
          <a:ext cx="15509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1" name="Vergelijking" r:id="rId6" imgW="799920" imgH="444240" progId="Equation.3">
                  <p:embed/>
                </p:oleObj>
              </mc:Choice>
              <mc:Fallback>
                <p:oleObj name="Vergelijking" r:id="rId6" imgW="799920" imgH="444240" progId="Equation.3">
                  <p:embed/>
                  <p:pic>
                    <p:nvPicPr>
                      <p:cNvPr id="1639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549" y="5768975"/>
                        <a:ext cx="1550987" cy="863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6784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357545" y="5089724"/>
            <a:ext cx="3010679" cy="1435488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/>
              <a:t>distance formula (2)</a:t>
            </a:r>
            <a:endParaRPr lang="en-US" altLang="nl-NL"/>
          </a:p>
        </p:txBody>
      </p:sp>
      <p:sp>
        <p:nvSpPr>
          <p:cNvPr id="17412" name="Text Box 7"/>
          <p:cNvSpPr txBox="1">
            <a:spLocks noChangeArrowheads="1"/>
          </p:cNvSpPr>
          <p:nvPr/>
        </p:nvSpPr>
        <p:spPr bwMode="auto">
          <a:xfrm>
            <a:off x="425355" y="2966521"/>
            <a:ext cx="6480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>
                <a:latin typeface="Frutiger LT Std 55 Roman" panose="020B0602020204020204" pitchFamily="34" charset="0"/>
              </a:rPr>
              <a:t>We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need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distance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from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,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so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we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need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the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length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of </a:t>
            </a:r>
            <a:r>
              <a:rPr lang="nl-NL" altLang="nl-NL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nl-NL" altLang="nl-NL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000" u="sng" dirty="0">
                <a:latin typeface="Frutiger LT Std 55 Roman" panose="020B0602020204020204" pitchFamily="34" charset="0"/>
              </a:rPr>
              <a:t> </a:t>
            </a:r>
            <a:endParaRPr lang="en-US" altLang="nl-NL" sz="2000" u="sng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174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527532"/>
              </p:ext>
            </p:extLst>
          </p:nvPr>
        </p:nvGraphicFramePr>
        <p:xfrm>
          <a:off x="4551363" y="1905000"/>
          <a:ext cx="24876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4" name="Vergelijking" r:id="rId4" imgW="1282680" imgH="482400" progId="Equation.3">
                  <p:embed/>
                </p:oleObj>
              </mc:Choice>
              <mc:Fallback>
                <p:oleObj name="Vergelijking" r:id="rId4" imgW="1282680" imgH="482400" progId="Equation.3">
                  <p:embed/>
                  <p:pic>
                    <p:nvPicPr>
                      <p:cNvPr id="174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363" y="1905000"/>
                        <a:ext cx="2487612" cy="936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38670"/>
              </p:ext>
            </p:extLst>
          </p:nvPr>
        </p:nvGraphicFramePr>
        <p:xfrm>
          <a:off x="2675812" y="3658671"/>
          <a:ext cx="2454275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5" name="Vergelijking" r:id="rId6" imgW="1066680" imgH="520560" progId="Equation.3">
                  <p:embed/>
                </p:oleObj>
              </mc:Choice>
              <mc:Fallback>
                <p:oleObj name="Vergelijking" r:id="rId6" imgW="1066680" imgH="520560" progId="Equation.3">
                  <p:embed/>
                  <p:pic>
                    <p:nvPicPr>
                      <p:cNvPr id="174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5812" y="3658671"/>
                        <a:ext cx="2454275" cy="11985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442156"/>
              </p:ext>
            </p:extLst>
          </p:nvPr>
        </p:nvGraphicFramePr>
        <p:xfrm>
          <a:off x="2561426" y="5207361"/>
          <a:ext cx="2598737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6" name="Vergelijking" r:id="rId8" imgW="1130040" imgH="520560" progId="Equation.3">
                  <p:embed/>
                </p:oleObj>
              </mc:Choice>
              <mc:Fallback>
                <p:oleObj name="Vergelijking" r:id="rId8" imgW="1130040" imgH="520560" progId="Equation.3">
                  <p:embed/>
                  <p:pic>
                    <p:nvPicPr>
                      <p:cNvPr id="174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426" y="5207361"/>
                        <a:ext cx="2598737" cy="1200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Text Box 18"/>
          <p:cNvSpPr txBox="1">
            <a:spLocks noChangeArrowheads="1"/>
          </p:cNvSpPr>
          <p:nvPr/>
        </p:nvSpPr>
        <p:spPr bwMode="auto">
          <a:xfrm>
            <a:off x="410518" y="2193018"/>
            <a:ext cx="37000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 err="1">
                <a:latin typeface="Frutiger LT Std 55 Roman" panose="020B0602020204020204" pitchFamily="34" charset="0"/>
              </a:rPr>
              <a:t>Conclusion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for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intersection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nl-NL" altLang="nl-NL" sz="2000" dirty="0">
                <a:latin typeface="Frutiger LT Std 55 Roman" panose="020B0602020204020204" pitchFamily="34" charset="0"/>
              </a:rPr>
              <a:t>:</a:t>
            </a:r>
            <a:endParaRPr lang="en-US" altLang="nl-NL" sz="2000" dirty="0">
              <a:latin typeface="Frutiger LT Std 55 Roman" panose="020B0602020204020204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859995" y="5453493"/>
            <a:ext cx="27296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>
                <a:latin typeface="Frutiger LT Std 55 Roman" panose="020B0602020204020204" pitchFamily="34" charset="0"/>
              </a:rPr>
              <a:t>The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same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</a:t>
            </a:r>
            <a:r>
              <a:rPr lang="nl-NL" altLang="nl-NL" sz="2000" dirty="0" err="1">
                <a:latin typeface="Frutiger LT Std 55 Roman" panose="020B0602020204020204" pitchFamily="34" charset="0"/>
              </a:rPr>
              <a:t>formula</a:t>
            </a:r>
            <a:endParaRPr lang="nl-NL" altLang="nl-NL" sz="2000" dirty="0">
              <a:latin typeface="Frutiger LT Std 55 Roman" panose="020B0602020204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nl-NL" altLang="nl-NL" sz="2000" dirty="0">
                <a:latin typeface="Frutiger LT Std 55 Roman" panose="020B0602020204020204" pitchFamily="34" charset="0"/>
              </a:rPr>
              <a:t>as 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nl-NL" altLang="nl-N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NL" altLang="nl-N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nl-NL" altLang="nl-N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nl-NL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nl-NL" altLang="nl-NL" sz="2000" dirty="0">
                <a:latin typeface="Frutiger LT Std 55 Roman" panose="020B0602020204020204" pitchFamily="34" charset="0"/>
              </a:rPr>
              <a:t> in 2D!</a:t>
            </a:r>
            <a:endParaRPr lang="en-US" altLang="nl-NL" sz="2000" u="sng" dirty="0">
              <a:latin typeface="Frutiger LT Std 55 Roman" panose="020B0602020204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5341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5" y="2118786"/>
            <a:ext cx="38687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282015" y="2973357"/>
            <a:ext cx="2056078" cy="600482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20083" y="2283174"/>
            <a:ext cx="1599041" cy="600482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479244" y="3472720"/>
            <a:ext cx="1599041" cy="600482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741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geometry of dotproduct</a:t>
            </a:r>
            <a:endParaRPr lang="en-US"/>
          </a:p>
        </p:txBody>
      </p:sp>
      <p:graphicFrame>
        <p:nvGraphicFramePr>
          <p:cNvPr id="174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355899"/>
              </p:ext>
            </p:extLst>
          </p:nvPr>
        </p:nvGraphicFramePr>
        <p:xfrm>
          <a:off x="5255823" y="5358873"/>
          <a:ext cx="242093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53" name="Equation" r:id="rId5" imgW="1079032" imgH="444307" progId="Equation.3">
                  <p:embed/>
                </p:oleObj>
              </mc:Choice>
              <mc:Fallback>
                <p:oleObj name="Equation" r:id="rId5" imgW="1079032" imgH="444307" progId="Equation.3">
                  <p:embed/>
                  <p:pic>
                    <p:nvPicPr>
                      <p:cNvPr id="174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5823" y="5358873"/>
                        <a:ext cx="2420937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Text Box 9"/>
          <p:cNvSpPr txBox="1">
            <a:spLocks noChangeArrowheads="1"/>
          </p:cNvSpPr>
          <p:nvPr/>
        </p:nvSpPr>
        <p:spPr bwMode="auto">
          <a:xfrm>
            <a:off x="4608123" y="4784198"/>
            <a:ext cx="38603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Given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two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vectors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u="sng" dirty="0">
                <a:latin typeface="Frutiger LT Std 55 Roman" panose="020B0602020204020204" pitchFamily="34" charset="0"/>
              </a:rPr>
              <a:t>x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and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u="sng" dirty="0">
                <a:latin typeface="Frutiger LT Std 55 Roman" panose="020B0602020204020204" pitchFamily="34" charset="0"/>
              </a:rPr>
              <a:t>n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17411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3942"/>
              </p:ext>
            </p:extLst>
          </p:nvPr>
        </p:nvGraphicFramePr>
        <p:xfrm>
          <a:off x="3044436" y="2365134"/>
          <a:ext cx="13176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54" name="Vergelijking" r:id="rId7" imgW="723600" imgH="241200" progId="Equation.3">
                  <p:embed/>
                </p:oleObj>
              </mc:Choice>
              <mc:Fallback>
                <p:oleObj name="Vergelijking" r:id="rId7" imgW="723600" imgH="241200" progId="Equation.3">
                  <p:embed/>
                  <p:pic>
                    <p:nvPicPr>
                      <p:cNvPr id="17411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436" y="2365134"/>
                        <a:ext cx="1317625" cy="4365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239651"/>
              </p:ext>
            </p:extLst>
          </p:nvPr>
        </p:nvGraphicFramePr>
        <p:xfrm>
          <a:off x="498184" y="3079268"/>
          <a:ext cx="16192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55" name="Vergelijking" r:id="rId9" imgW="888840" imgH="241200" progId="Equation.3">
                  <p:embed/>
                </p:oleObj>
              </mc:Choice>
              <mc:Fallback>
                <p:oleObj name="Vergelijking" r:id="rId9" imgW="888840" imgH="241200" progId="Equation.3">
                  <p:embed/>
                  <p:pic>
                    <p:nvPicPr>
                      <p:cNvPr id="1741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84" y="3079268"/>
                        <a:ext cx="1619250" cy="438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965916"/>
              </p:ext>
            </p:extLst>
          </p:nvPr>
        </p:nvGraphicFramePr>
        <p:xfrm>
          <a:off x="3596140" y="3553886"/>
          <a:ext cx="13652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56" name="Vergelijking" r:id="rId11" imgW="749160" imgH="241200" progId="Equation.3">
                  <p:embed/>
                </p:oleObj>
              </mc:Choice>
              <mc:Fallback>
                <p:oleObj name="Vergelijking" r:id="rId11" imgW="749160" imgH="241200" progId="Equation.3">
                  <p:embed/>
                  <p:pic>
                    <p:nvPicPr>
                      <p:cNvPr id="1741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6140" y="3553886"/>
                        <a:ext cx="1365250" cy="438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ounded Rectangle 13"/>
          <p:cNvSpPr>
            <a:spLocks noChangeArrowheads="1"/>
          </p:cNvSpPr>
          <p:nvPr/>
        </p:nvSpPr>
        <p:spPr bwMode="auto">
          <a:xfrm>
            <a:off x="6557671" y="3992036"/>
            <a:ext cx="503237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Frutiger LT Std 55 Roman" panose="020B0602020204020204" pitchFamily="34" charset="0"/>
              </a:rPr>
              <a:t>1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06869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exercise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Sowiso</a:t>
            </a:r>
            <a:r>
              <a:rPr lang="nl-NL" dirty="0"/>
              <a:t> question 2.9.5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altLang="nl-NL" dirty="0"/>
              <a:t>When finished:</a:t>
            </a:r>
          </a:p>
          <a:p>
            <a:pPr marL="0" indent="0">
              <a:buNone/>
            </a:pPr>
            <a:r>
              <a:rPr lang="en-US" altLang="nl-NL" dirty="0"/>
              <a:t>Make the exercise again with pen and paper and check the results of your neighbor.</a:t>
            </a:r>
          </a:p>
          <a:p>
            <a:pPr marL="0" indent="0">
              <a:buNone/>
            </a:pPr>
            <a:r>
              <a:rPr lang="en-US" altLang="nl-NL" dirty="0"/>
              <a:t>(not with the same values as in the first question)</a:t>
            </a:r>
            <a:endParaRPr lang="nl-NL" altLang="nl-NL" dirty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85800" y="1828800"/>
            <a:ext cx="7696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endParaRPr lang="nl-NL" sz="3200" dirty="0">
              <a:latin typeface="Frutiger LT Std 55 Roman" panose="020B0602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056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geometry of dotproduct</a:t>
            </a:r>
            <a:endParaRPr lang="en-US"/>
          </a:p>
        </p:txBody>
      </p:sp>
      <p:graphicFrame>
        <p:nvGraphicFramePr>
          <p:cNvPr id="1843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790431"/>
              </p:ext>
            </p:extLst>
          </p:nvPr>
        </p:nvGraphicFramePr>
        <p:xfrm>
          <a:off x="5343525" y="5373688"/>
          <a:ext cx="2636838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1" name="Vergelijking" r:id="rId4" imgW="1282680" imgH="507960" progId="Equation.3">
                  <p:embed/>
                </p:oleObj>
              </mc:Choice>
              <mc:Fallback>
                <p:oleObj name="Vergelijking" r:id="rId4" imgW="1282680" imgH="507960" progId="Equation.3">
                  <p:embed/>
                  <p:pic>
                    <p:nvPicPr>
                      <p:cNvPr id="1843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525" y="5373688"/>
                        <a:ext cx="2636838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4827032" y="4724746"/>
            <a:ext cx="4465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Also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from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</a:rPr>
              <a:t>figure</a:t>
            </a:r>
            <a:r>
              <a:rPr lang="nl-NL" sz="2400" dirty="0">
                <a:latin typeface="Frutiger LT Std 55 Roman" panose="020B0602020204020204" pitchFamily="34" charset="0"/>
              </a:rPr>
              <a:t>: </a:t>
            </a:r>
            <a:r>
              <a:rPr lang="nl-NL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l-G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nl-NL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4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5" y="2118786"/>
            <a:ext cx="38687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ounded Rectangle 13"/>
          <p:cNvSpPr>
            <a:spLocks noChangeArrowheads="1"/>
          </p:cNvSpPr>
          <p:nvPr/>
        </p:nvSpPr>
        <p:spPr bwMode="auto">
          <a:xfrm>
            <a:off x="6557671" y="3992036"/>
            <a:ext cx="503237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Frutiger LT Std 55 Roman" panose="020B0602020204020204" pitchFamily="34" charset="0"/>
              </a:rPr>
              <a:t>2</a:t>
            </a:r>
          </a:p>
        </p:txBody>
      </p:sp>
      <p:sp>
        <p:nvSpPr>
          <p:cNvPr id="13" name="Rounded Rectangle 18"/>
          <p:cNvSpPr/>
          <p:nvPr/>
        </p:nvSpPr>
        <p:spPr>
          <a:xfrm>
            <a:off x="282015" y="2973357"/>
            <a:ext cx="2056078" cy="600482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4" name="Rounded Rectangle 19"/>
          <p:cNvSpPr/>
          <p:nvPr/>
        </p:nvSpPr>
        <p:spPr>
          <a:xfrm>
            <a:off x="2920083" y="2283174"/>
            <a:ext cx="1599041" cy="600482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5" name="Rounded Rectangle 20"/>
          <p:cNvSpPr/>
          <p:nvPr/>
        </p:nvSpPr>
        <p:spPr>
          <a:xfrm>
            <a:off x="3479244" y="3472720"/>
            <a:ext cx="1599041" cy="600482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graphicFrame>
        <p:nvGraphicFramePr>
          <p:cNvPr id="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652293"/>
              </p:ext>
            </p:extLst>
          </p:nvPr>
        </p:nvGraphicFramePr>
        <p:xfrm>
          <a:off x="3044436" y="2365134"/>
          <a:ext cx="13176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2" name="Vergelijking" r:id="rId7" imgW="723600" imgH="241200" progId="Equation.3">
                  <p:embed/>
                </p:oleObj>
              </mc:Choice>
              <mc:Fallback>
                <p:oleObj name="Vergelijking" r:id="rId7" imgW="723600" imgH="241200" progId="Equation.3">
                  <p:embed/>
                  <p:pic>
                    <p:nvPicPr>
                      <p:cNvPr id="17411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436" y="2365134"/>
                        <a:ext cx="1317625" cy="4365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125049"/>
              </p:ext>
            </p:extLst>
          </p:nvPr>
        </p:nvGraphicFramePr>
        <p:xfrm>
          <a:off x="498184" y="3079268"/>
          <a:ext cx="16192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3" name="Vergelijking" r:id="rId9" imgW="888840" imgH="241200" progId="Equation.3">
                  <p:embed/>
                </p:oleObj>
              </mc:Choice>
              <mc:Fallback>
                <p:oleObj name="Vergelijking" r:id="rId9" imgW="888840" imgH="241200" progId="Equation.3">
                  <p:embed/>
                  <p:pic>
                    <p:nvPicPr>
                      <p:cNvPr id="1741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84" y="3079268"/>
                        <a:ext cx="1619250" cy="438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556697"/>
              </p:ext>
            </p:extLst>
          </p:nvPr>
        </p:nvGraphicFramePr>
        <p:xfrm>
          <a:off x="3596140" y="3553886"/>
          <a:ext cx="13652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4" name="Vergelijking" r:id="rId11" imgW="749160" imgH="241200" progId="Equation.3">
                  <p:embed/>
                </p:oleObj>
              </mc:Choice>
              <mc:Fallback>
                <p:oleObj name="Vergelijking" r:id="rId11" imgW="749160" imgH="241200" progId="Equation.3">
                  <p:embed/>
                  <p:pic>
                    <p:nvPicPr>
                      <p:cNvPr id="1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6140" y="3553886"/>
                        <a:ext cx="1365250" cy="438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85824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geometry of dotproduct</a:t>
            </a:r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0" y="30204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194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491575"/>
              </p:ext>
            </p:extLst>
          </p:nvPr>
        </p:nvGraphicFramePr>
        <p:xfrm>
          <a:off x="4598728" y="2635959"/>
          <a:ext cx="242093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4" name="Equation" r:id="rId4" imgW="1079032" imgH="444307" progId="Equation.3">
                  <p:embed/>
                </p:oleObj>
              </mc:Choice>
              <mc:Fallback>
                <p:oleObj name="Equation" r:id="rId4" imgW="1079032" imgH="444307" progId="Equation.3">
                  <p:embed/>
                  <p:pic>
                    <p:nvPicPr>
                      <p:cNvPr id="194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8728" y="2635959"/>
                        <a:ext cx="2420937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0" y="34681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19465" name="Rectangle 11"/>
          <p:cNvSpPr>
            <a:spLocks noChangeArrowheads="1"/>
          </p:cNvSpPr>
          <p:nvPr/>
        </p:nvSpPr>
        <p:spPr bwMode="auto">
          <a:xfrm>
            <a:off x="0" y="29966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1945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794908"/>
              </p:ext>
            </p:extLst>
          </p:nvPr>
        </p:nvGraphicFramePr>
        <p:xfrm>
          <a:off x="4533640" y="4566299"/>
          <a:ext cx="30035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5" name="Équation" r:id="rId6" imgW="1460160" imgH="507960" progId="Equation.3">
                  <p:embed/>
                </p:oleObj>
              </mc:Choice>
              <mc:Fallback>
                <p:oleObj name="Équation" r:id="rId6" imgW="1460160" imgH="507960" progId="Equation.3">
                  <p:embed/>
                  <p:pic>
                    <p:nvPicPr>
                      <p:cNvPr id="1945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640" y="4566299"/>
                        <a:ext cx="3003550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6" name="Rectangle 12"/>
          <p:cNvSpPr>
            <a:spLocks noChangeArrowheads="1"/>
          </p:cNvSpPr>
          <p:nvPr/>
        </p:nvSpPr>
        <p:spPr bwMode="auto">
          <a:xfrm>
            <a:off x="0" y="34919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19467" name="Text Box 14"/>
          <p:cNvSpPr txBox="1">
            <a:spLocks noChangeArrowheads="1"/>
          </p:cNvSpPr>
          <p:nvPr/>
        </p:nvSpPr>
        <p:spPr bwMode="auto">
          <a:xfrm>
            <a:off x="3376969" y="5888037"/>
            <a:ext cx="4992072" cy="52322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nl-NL" sz="2400" dirty="0" err="1">
                <a:latin typeface="Frutiger LT Std 55 Roman" panose="020B0602020204020204" pitchFamily="34" charset="0"/>
              </a:rPr>
              <a:t>Calculate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el-G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nl-NL" sz="2400" dirty="0">
                <a:latin typeface="Frutiger LT Std 55 Roman" panose="020B0602020204020204" pitchFamily="34" charset="0"/>
              </a:rPr>
              <a:t> </a:t>
            </a:r>
            <a:r>
              <a:rPr lang="nl-NL" sz="2400" dirty="0" err="1">
                <a:latin typeface="Frutiger LT Std 55 Roman" panose="020B0602020204020204" pitchFamily="34" charset="0"/>
                <a:sym typeface="Symbol" charset="0"/>
              </a:rPr>
              <a:t>from</a:t>
            </a:r>
            <a:r>
              <a:rPr lang="nl-NL" sz="2400" dirty="0">
                <a:latin typeface="Frutiger LT Std 55 Roman" panose="020B0602020204020204" pitchFamily="34" charset="0"/>
                <a:sym typeface="Symbol" charset="0"/>
              </a:rPr>
              <a:t> these 2 </a:t>
            </a:r>
            <a:r>
              <a:rPr lang="nl-NL" sz="2400" dirty="0" err="1">
                <a:latin typeface="Frutiger LT Std 55 Roman" panose="020B0602020204020204" pitchFamily="34" charset="0"/>
                <a:sym typeface="Symbol" charset="0"/>
              </a:rPr>
              <a:t>formulas</a:t>
            </a:r>
            <a:endParaRPr lang="en-US" sz="2400" dirty="0">
              <a:latin typeface="Frutiger LT Std 55 Roman" panose="020B0602020204020204" pitchFamily="34" charset="0"/>
            </a:endParaRPr>
          </a:p>
        </p:txBody>
      </p:sp>
      <p:sp>
        <p:nvSpPr>
          <p:cNvPr id="19468" name="Rounded Rectangle 13"/>
          <p:cNvSpPr>
            <a:spLocks noChangeArrowheads="1"/>
          </p:cNvSpPr>
          <p:nvPr/>
        </p:nvSpPr>
        <p:spPr bwMode="auto">
          <a:xfrm>
            <a:off x="6097328" y="3918599"/>
            <a:ext cx="503237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Frutiger LT Std 55 Roman" panose="020B0602020204020204" pitchFamily="34" charset="0"/>
              </a:rPr>
              <a:t>2</a:t>
            </a:r>
          </a:p>
        </p:txBody>
      </p:sp>
      <p:sp>
        <p:nvSpPr>
          <p:cNvPr id="19469" name="Rounded Rectangle 14"/>
          <p:cNvSpPr>
            <a:spLocks noChangeArrowheads="1"/>
          </p:cNvSpPr>
          <p:nvPr/>
        </p:nvSpPr>
        <p:spPr bwMode="auto">
          <a:xfrm>
            <a:off x="6097328" y="1980322"/>
            <a:ext cx="503237" cy="5032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Frutiger LT Std 55 Roman" panose="020B0602020204020204" pitchFamily="34" charset="0"/>
              </a:rPr>
              <a:t>1</a:t>
            </a:r>
          </a:p>
        </p:txBody>
      </p:sp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5" y="2118786"/>
            <a:ext cx="38687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6830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674404" y="5086350"/>
            <a:ext cx="2056078" cy="1239805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96486" y="2593197"/>
            <a:ext cx="1735416" cy="1239805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204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Calculate </a:t>
            </a:r>
            <a:r>
              <a:rPr lang="nl-NL">
                <a:sym typeface="Symbol" charset="0"/>
              </a:rPr>
              <a:t></a:t>
            </a:r>
            <a:endParaRPr lang="nl-NL"/>
          </a:p>
        </p:txBody>
      </p:sp>
      <p:graphicFrame>
        <p:nvGraphicFramePr>
          <p:cNvPr id="20482" name="Object 6"/>
          <p:cNvGraphicFramePr>
            <a:graphicFrameLocks noChangeAspect="1"/>
          </p:cNvGraphicFramePr>
          <p:nvPr/>
        </p:nvGraphicFramePr>
        <p:xfrm>
          <a:off x="827088" y="1916113"/>
          <a:ext cx="242093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0" name="Equation" r:id="rId4" imgW="1079032" imgH="444307" progId="Equation.3">
                  <p:embed/>
                </p:oleObj>
              </mc:Choice>
              <mc:Fallback>
                <p:oleObj name="Equation" r:id="rId4" imgW="1079032" imgH="444307" progId="Equation.3">
                  <p:embed/>
                  <p:pic>
                    <p:nvPicPr>
                      <p:cNvPr id="204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6113"/>
                        <a:ext cx="2420937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10"/>
          <p:cNvGraphicFramePr>
            <a:graphicFrameLocks noChangeAspect="1"/>
          </p:cNvGraphicFramePr>
          <p:nvPr/>
        </p:nvGraphicFramePr>
        <p:xfrm>
          <a:off x="827088" y="3276600"/>
          <a:ext cx="30035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1" name="Équation" r:id="rId6" imgW="1460160" imgH="507960" progId="Equation.3">
                  <p:embed/>
                </p:oleObj>
              </mc:Choice>
              <mc:Fallback>
                <p:oleObj name="Équation" r:id="rId6" imgW="1460160" imgH="507960" progId="Equation.3">
                  <p:embed/>
                  <p:pic>
                    <p:nvPicPr>
                      <p:cNvPr id="2048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276600"/>
                        <a:ext cx="3003550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888887"/>
              </p:ext>
            </p:extLst>
          </p:nvPr>
        </p:nvGraphicFramePr>
        <p:xfrm>
          <a:off x="4865688" y="5182668"/>
          <a:ext cx="1656681" cy="103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2" name="Vergelijking" r:id="rId8" imgW="672840" imgH="419040" progId="Equation.3">
                  <p:embed/>
                </p:oleObj>
              </mc:Choice>
              <mc:Fallback>
                <p:oleObj name="Vergelijking" r:id="rId8" imgW="672840" imgH="419040" progId="Equation.3">
                  <p:embed/>
                  <p:pic>
                    <p:nvPicPr>
                      <p:cNvPr id="2048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5688" y="5182668"/>
                        <a:ext cx="1656681" cy="103151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128469"/>
              </p:ext>
            </p:extLst>
          </p:nvPr>
        </p:nvGraphicFramePr>
        <p:xfrm>
          <a:off x="4828368" y="2703382"/>
          <a:ext cx="1444262" cy="1031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3" name="Vergelijking" r:id="rId10" imgW="622080" imgH="444240" progId="Equation.3">
                  <p:embed/>
                </p:oleObj>
              </mc:Choice>
              <mc:Fallback>
                <p:oleObj name="Vergelijking" r:id="rId10" imgW="622080" imgH="444240" progId="Equation.3">
                  <p:embed/>
                  <p:pic>
                    <p:nvPicPr>
                      <p:cNvPr id="2048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8368" y="2703382"/>
                        <a:ext cx="1444262" cy="103161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Right Brace 7"/>
          <p:cNvSpPr>
            <a:spLocks/>
          </p:cNvSpPr>
          <p:nvPr/>
        </p:nvSpPr>
        <p:spPr bwMode="auto">
          <a:xfrm>
            <a:off x="3995738" y="2060575"/>
            <a:ext cx="360362" cy="2305050"/>
          </a:xfrm>
          <a:prstGeom prst="rightBrace">
            <a:avLst>
              <a:gd name="adj1" fmla="val 8321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sp>
        <p:nvSpPr>
          <p:cNvPr id="20490" name="Down Arrow 8"/>
          <p:cNvSpPr>
            <a:spLocks noChangeArrowheads="1"/>
          </p:cNvSpPr>
          <p:nvPr/>
        </p:nvSpPr>
        <p:spPr bwMode="auto">
          <a:xfrm>
            <a:off x="5508625" y="4076700"/>
            <a:ext cx="215900" cy="792163"/>
          </a:xfrm>
          <a:prstGeom prst="downArrow">
            <a:avLst>
              <a:gd name="adj1" fmla="val 50000"/>
              <a:gd name="adj2" fmla="val 5002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 dirty="0">
              <a:latin typeface="Frutiger LT Std 55 Roman" panose="020B0602020204020204" pitchFamily="34" charset="0"/>
            </a:endParaRPr>
          </a:p>
        </p:txBody>
      </p:sp>
      <p:graphicFrame>
        <p:nvGraphicFramePr>
          <p:cNvPr id="204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18012"/>
              </p:ext>
            </p:extLst>
          </p:nvPr>
        </p:nvGraphicFramePr>
        <p:xfrm>
          <a:off x="5993331" y="4076700"/>
          <a:ext cx="1474302" cy="68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4" name="Vergelijking" r:id="rId12" imgW="609480" imgH="279360" progId="Equation.3">
                  <p:embed/>
                </p:oleObj>
              </mc:Choice>
              <mc:Fallback>
                <p:oleObj name="Vergelijking" r:id="rId12" imgW="609480" imgH="279360" progId="Equation.3">
                  <p:embed/>
                  <p:pic>
                    <p:nvPicPr>
                      <p:cNvPr id="204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3331" y="4076700"/>
                        <a:ext cx="1474302" cy="6893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05016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6520542" y="3858698"/>
            <a:ext cx="1821027" cy="600482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20542" y="5071162"/>
            <a:ext cx="2188029" cy="600482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564083" y="2463507"/>
            <a:ext cx="1330485" cy="943196"/>
          </a:xfrm>
          <a:prstGeom prst="roundRect">
            <a:avLst/>
          </a:prstGeom>
          <a:gradFill>
            <a:gsLst>
              <a:gs pos="63000">
                <a:srgbClr val="4F42E8"/>
              </a:gs>
              <a:gs pos="0">
                <a:srgbClr val="4F42E8">
                  <a:lumMod val="70000"/>
                  <a:lumOff val="30000"/>
                </a:srgbClr>
              </a:gs>
            </a:gsLst>
            <a:lin ang="5400000" scaled="1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25000">
                  <a:schemeClr val="accent1">
                    <a:lumMod val="14000"/>
                    <a:lumOff val="86000"/>
                  </a:schemeClr>
                </a:gs>
                <a:gs pos="100000">
                  <a:srgbClr val="B9B9F7">
                    <a:lumMod val="60000"/>
                    <a:lumOff val="40000"/>
                  </a:srgbClr>
                </a:gs>
                <a:gs pos="41000">
                  <a:schemeClr val="accent1">
                    <a:lumMod val="30000"/>
                    <a:lumOff val="70000"/>
                  </a:schemeClr>
                </a:gs>
              </a:gsLst>
              <a:lin ang="4800000" scaled="0"/>
            </a:gradFill>
            <a:headEnd/>
            <a:tailEnd/>
          </a:ln>
          <a:effectLst>
            <a:outerShdw blurRad="152400" dist="12700" dir="2700000" sx="101000" sy="101000" algn="tl" rotWithShape="0">
              <a:srgbClr val="4F42E8">
                <a:alpha val="60000"/>
              </a:srgbClr>
            </a:outerShdw>
          </a:effectLst>
        </p:spPr>
        <p:style>
          <a:lnRef idx="1">
            <a:schemeClr val="accen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>
            <a:noAutofit/>
          </a:bodyPr>
          <a:lstStyle/>
          <a:p>
            <a:pPr algn="ctr"/>
            <a:endParaRPr lang="nl-NL" sz="2400" dirty="0">
              <a:solidFill>
                <a:schemeClr val="bg1"/>
              </a:solidFill>
              <a:latin typeface="Frutiger LT Std 45 Light" panose="020B0402020204020204" pitchFamily="34" charset="0"/>
              <a:ea typeface="ＭＳ Ｐゴシック" charset="-128"/>
            </a:endParaRPr>
          </a:p>
        </p:txBody>
      </p:sp>
      <p:sp>
        <p:nvSpPr>
          <p:cNvPr id="2151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components </a:t>
            </a:r>
            <a:br>
              <a:rPr lang="nl-NL"/>
            </a:br>
            <a:r>
              <a:rPr lang="nl-NL"/>
              <a:t>parallel and perpendicular</a:t>
            </a:r>
            <a:endParaRPr lang="en-US"/>
          </a:p>
        </p:txBody>
      </p:sp>
      <p:graphicFrame>
        <p:nvGraphicFramePr>
          <p:cNvPr id="2150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634205"/>
              </p:ext>
            </p:extLst>
          </p:nvPr>
        </p:nvGraphicFramePr>
        <p:xfrm>
          <a:off x="6565671" y="2463507"/>
          <a:ext cx="12954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17" name="Equation" r:id="rId5" imgW="609600" imgH="419100" progId="Equation.3">
                  <p:embed/>
                </p:oleObj>
              </mc:Choice>
              <mc:Fallback>
                <p:oleObj name="Equation" r:id="rId5" imgW="609600" imgH="419100" progId="Equation.3">
                  <p:embed/>
                  <p:pic>
                    <p:nvPicPr>
                      <p:cNvPr id="2150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5671" y="2463507"/>
                        <a:ext cx="1295400" cy="8905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269773"/>
              </p:ext>
            </p:extLst>
          </p:nvPr>
        </p:nvGraphicFramePr>
        <p:xfrm>
          <a:off x="6564083" y="3911307"/>
          <a:ext cx="17272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18" name="Équation" r:id="rId7" imgW="838080" imgH="241200" progId="Equation.3">
                  <p:embed/>
                </p:oleObj>
              </mc:Choice>
              <mc:Fallback>
                <p:oleObj name="Équation" r:id="rId7" imgW="838080" imgH="241200" progId="Equation.3">
                  <p:embed/>
                  <p:pic>
                    <p:nvPicPr>
                      <p:cNvPr id="2150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083" y="3911307"/>
                        <a:ext cx="1727200" cy="4968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181106"/>
              </p:ext>
            </p:extLst>
          </p:nvPr>
        </p:nvGraphicFramePr>
        <p:xfrm>
          <a:off x="6564083" y="5147969"/>
          <a:ext cx="20304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19" name="Équation" r:id="rId9" imgW="1015920" imgH="241200" progId="Equation.3">
                  <p:embed/>
                </p:oleObj>
              </mc:Choice>
              <mc:Fallback>
                <p:oleObj name="Équation" r:id="rId9" imgW="1015920" imgH="241200" progId="Equation.3">
                  <p:embed/>
                  <p:pic>
                    <p:nvPicPr>
                      <p:cNvPr id="21508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083" y="5147969"/>
                        <a:ext cx="2030413" cy="4841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3" name="Rounded Rectangle 18"/>
          <p:cNvSpPr>
            <a:spLocks noChangeArrowheads="1"/>
          </p:cNvSpPr>
          <p:nvPr/>
        </p:nvSpPr>
        <p:spPr bwMode="auto">
          <a:xfrm>
            <a:off x="5916383" y="2680994"/>
            <a:ext cx="504825" cy="5032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Frutiger LT Std 55 Roman" panose="020B0602020204020204" pitchFamily="34" charset="0"/>
              </a:rPr>
              <a:t>1</a:t>
            </a:r>
          </a:p>
        </p:txBody>
      </p:sp>
      <p:sp>
        <p:nvSpPr>
          <p:cNvPr id="21524" name="Rounded Rectangle 19"/>
          <p:cNvSpPr>
            <a:spLocks noChangeArrowheads="1"/>
          </p:cNvSpPr>
          <p:nvPr/>
        </p:nvSpPr>
        <p:spPr bwMode="auto">
          <a:xfrm>
            <a:off x="5916383" y="3904957"/>
            <a:ext cx="504825" cy="5032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Frutiger LT Std 55 Roman" panose="020B0602020204020204" pitchFamily="34" charset="0"/>
              </a:rPr>
              <a:t>2</a:t>
            </a:r>
          </a:p>
        </p:txBody>
      </p:sp>
      <p:sp>
        <p:nvSpPr>
          <p:cNvPr id="21525" name="Rounded Rectangle 20"/>
          <p:cNvSpPr>
            <a:spLocks noChangeArrowheads="1"/>
          </p:cNvSpPr>
          <p:nvPr/>
        </p:nvSpPr>
        <p:spPr bwMode="auto">
          <a:xfrm>
            <a:off x="5916383" y="5128919"/>
            <a:ext cx="504825" cy="5032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Frutiger LT Std 55 Roman" panose="020B0602020204020204" pitchFamily="34" charset="0"/>
              </a:rPr>
              <a:t>3</a:t>
            </a:r>
          </a:p>
        </p:txBody>
      </p:sp>
      <p:pic>
        <p:nvPicPr>
          <p:cNvPr id="25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5" y="2118786"/>
            <a:ext cx="38687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509540"/>
              </p:ext>
            </p:extLst>
          </p:nvPr>
        </p:nvGraphicFramePr>
        <p:xfrm>
          <a:off x="3044436" y="2365134"/>
          <a:ext cx="13176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20" name="Vergelijking" r:id="rId12" imgW="723600" imgH="241200" progId="Equation.3">
                  <p:embed/>
                </p:oleObj>
              </mc:Choice>
              <mc:Fallback>
                <p:oleObj name="Vergelijking" r:id="rId12" imgW="723600" imgH="241200" progId="Equation.3">
                  <p:embed/>
                  <p:pic>
                    <p:nvPicPr>
                      <p:cNvPr id="21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436" y="2365134"/>
                        <a:ext cx="1317625" cy="4365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073013"/>
              </p:ext>
            </p:extLst>
          </p:nvPr>
        </p:nvGraphicFramePr>
        <p:xfrm>
          <a:off x="498184" y="3079268"/>
          <a:ext cx="16192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21" name="Vergelijking" r:id="rId14" imgW="888840" imgH="241200" progId="Equation.3">
                  <p:embed/>
                </p:oleObj>
              </mc:Choice>
              <mc:Fallback>
                <p:oleObj name="Vergelijking" r:id="rId14" imgW="888840" imgH="241200" progId="Equation.3">
                  <p:embed/>
                  <p:pic>
                    <p:nvPicPr>
                      <p:cNvPr id="2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84" y="3079268"/>
                        <a:ext cx="1619250" cy="438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360028"/>
              </p:ext>
            </p:extLst>
          </p:nvPr>
        </p:nvGraphicFramePr>
        <p:xfrm>
          <a:off x="3596140" y="3553886"/>
          <a:ext cx="13652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22" name="Vergelijking" r:id="rId16" imgW="749160" imgH="241200" progId="Equation.3">
                  <p:embed/>
                </p:oleObj>
              </mc:Choice>
              <mc:Fallback>
                <p:oleObj name="Vergelijking" r:id="rId16" imgW="749160" imgH="241200" progId="Equation.3">
                  <p:embed/>
                  <p:pic>
                    <p:nvPicPr>
                      <p:cNvPr id="23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6140" y="3553886"/>
                        <a:ext cx="1365250" cy="438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103306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Example components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1648409" y="6002698"/>
            <a:ext cx="6872767" cy="969574"/>
          </a:xfrm>
        </p:spPr>
        <p:txBody>
          <a:bodyPr>
            <a:normAutofit/>
          </a:bodyPr>
          <a:lstStyle/>
          <a:p>
            <a:r>
              <a:rPr lang="en-US" dirty="0"/>
              <a:t>Note:                 because</a:t>
            </a:r>
            <a:endParaRPr lang="nl-NL" dirty="0"/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466387"/>
              </p:ext>
            </p:extLst>
          </p:nvPr>
        </p:nvGraphicFramePr>
        <p:xfrm>
          <a:off x="3195638" y="2128934"/>
          <a:ext cx="377825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5" name="Vergelijking" r:id="rId4" imgW="1777680" imgH="419040" progId="Equation.3">
                  <p:embed/>
                </p:oleObj>
              </mc:Choice>
              <mc:Fallback>
                <p:oleObj name="Vergelijking" r:id="rId4" imgW="1777680" imgH="419040" progId="Equation.3">
                  <p:embed/>
                  <p:pic>
                    <p:nvPicPr>
                      <p:cNvPr id="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638" y="2128934"/>
                        <a:ext cx="3778250" cy="8905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018683"/>
              </p:ext>
            </p:extLst>
          </p:nvPr>
        </p:nvGraphicFramePr>
        <p:xfrm>
          <a:off x="3340100" y="3209275"/>
          <a:ext cx="353377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6" name="Vergelijking" r:id="rId6" imgW="1714320" imgH="482400" progId="Equation.3">
                  <p:embed/>
                </p:oleObj>
              </mc:Choice>
              <mc:Fallback>
                <p:oleObj name="Vergelijking" r:id="rId6" imgW="1714320" imgH="482400" progId="Equation.3">
                  <p:embed/>
                  <p:pic>
                    <p:nvPicPr>
                      <p:cNvPr id="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100" y="3209275"/>
                        <a:ext cx="3533775" cy="9937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735350"/>
              </p:ext>
            </p:extLst>
          </p:nvPr>
        </p:nvGraphicFramePr>
        <p:xfrm>
          <a:off x="3384550" y="4387787"/>
          <a:ext cx="44164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7" name="Vergelijking" r:id="rId8" imgW="2209680" imgH="482400" progId="Equation.3">
                  <p:embed/>
                </p:oleObj>
              </mc:Choice>
              <mc:Fallback>
                <p:oleObj name="Vergelijking" r:id="rId8" imgW="2209680" imgH="482400" progId="Equation.3">
                  <p:embed/>
                  <p:pic>
                    <p:nvPicPr>
                      <p:cNvPr id="6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0" y="4387787"/>
                        <a:ext cx="4416425" cy="9683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431048" y="2345319"/>
            <a:ext cx="503237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Frutiger LT Std 55 Roman" panose="020B0602020204020204" pitchFamily="34" charset="0"/>
              </a:rPr>
              <a:t>1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2431048" y="3449472"/>
            <a:ext cx="503237" cy="5032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Frutiger LT Std 55 Roman" panose="020B0602020204020204" pitchFamily="34" charset="0"/>
              </a:rPr>
              <a:t>2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2431048" y="4564484"/>
            <a:ext cx="503237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Frutiger LT Std 55 Roman" panose="020B0602020204020204" pitchFamily="34" charset="0"/>
              </a:rPr>
              <a:t>3</a:t>
            </a:r>
          </a:p>
        </p:txBody>
      </p:sp>
      <p:graphicFrame>
        <p:nvGraphicFramePr>
          <p:cNvPr id="2253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816221"/>
              </p:ext>
            </p:extLst>
          </p:nvPr>
        </p:nvGraphicFramePr>
        <p:xfrm>
          <a:off x="565832" y="2393885"/>
          <a:ext cx="10144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8" name="Équation" r:id="rId10" imgW="507960" imgH="457200" progId="Equation.3">
                  <p:embed/>
                </p:oleObj>
              </mc:Choice>
              <mc:Fallback>
                <p:oleObj name="Équation" r:id="rId10" imgW="507960" imgH="457200" progId="Equation.3">
                  <p:embed/>
                  <p:pic>
                    <p:nvPicPr>
                      <p:cNvPr id="2253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832" y="2393885"/>
                        <a:ext cx="1014412" cy="9175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406704"/>
              </p:ext>
            </p:extLst>
          </p:nvPr>
        </p:nvGraphicFramePr>
        <p:xfrm>
          <a:off x="565832" y="3546410"/>
          <a:ext cx="9890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9" name="Équation" r:id="rId12" imgW="495000" imgH="457200" progId="Equation.3">
                  <p:embed/>
                </p:oleObj>
              </mc:Choice>
              <mc:Fallback>
                <p:oleObj name="Équation" r:id="rId12" imgW="495000" imgH="457200" progId="Equation.3">
                  <p:embed/>
                  <p:pic>
                    <p:nvPicPr>
                      <p:cNvPr id="22534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832" y="3546410"/>
                        <a:ext cx="989012" cy="9175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416065"/>
              </p:ext>
            </p:extLst>
          </p:nvPr>
        </p:nvGraphicFramePr>
        <p:xfrm>
          <a:off x="3068275" y="5870575"/>
          <a:ext cx="140652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70" name="Vergelijking" r:id="rId14" imgW="850680" imgH="482400" progId="Equation.3">
                  <p:embed/>
                </p:oleObj>
              </mc:Choice>
              <mc:Fallback>
                <p:oleObj name="Vergelijking" r:id="rId14" imgW="850680" imgH="482400" progId="Equation.3">
                  <p:embed/>
                  <p:pic>
                    <p:nvPicPr>
                      <p:cNvPr id="52232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8275" y="5870575"/>
                        <a:ext cx="1406525" cy="8016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141501"/>
              </p:ext>
            </p:extLst>
          </p:nvPr>
        </p:nvGraphicFramePr>
        <p:xfrm>
          <a:off x="5900885" y="5881558"/>
          <a:ext cx="161766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71" name="Vergelijking" r:id="rId16" imgW="977760" imgH="482400" progId="Equation.3">
                  <p:embed/>
                </p:oleObj>
              </mc:Choice>
              <mc:Fallback>
                <p:oleObj name="Vergelijking" r:id="rId16" imgW="977760" imgH="482400" progId="Equation.3">
                  <p:embed/>
                  <p:pic>
                    <p:nvPicPr>
                      <p:cNvPr id="52232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885" y="5881558"/>
                        <a:ext cx="1617663" cy="8016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96173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4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HvA_HBO-ICT">
  <a:themeElements>
    <a:clrScheme name="HvA_HBO-ICT">
      <a:dk1>
        <a:sysClr val="windowText" lastClr="000000"/>
      </a:dk1>
      <a:lt1>
        <a:sysClr val="window" lastClr="FFFFFF"/>
      </a:lt1>
      <a:dk2>
        <a:srgbClr val="4543E8"/>
      </a:dk2>
      <a:lt2>
        <a:srgbClr val="E7E6E6"/>
      </a:lt2>
      <a:accent1>
        <a:srgbClr val="4543E8"/>
      </a:accent1>
      <a:accent2>
        <a:srgbClr val="F95D62"/>
      </a:accent2>
      <a:accent3>
        <a:srgbClr val="25167A"/>
      </a:accent3>
      <a:accent4>
        <a:srgbClr val="E7E6E6"/>
      </a:accent4>
      <a:accent5>
        <a:srgbClr val="FFFFFF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vA_HBO-ICT Huisstijl 2015 GD donker.pptx" id="{2807E695-4A48-A340-9D8A-3E97C43BE810}" vid="{BCCECCE2-8924-3947-96C4-D88488A3FCE3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um xmlns="34b8a7b6-5344-45ab-83f0-554cff71fef0">2015-04-06T22:00:00+00:00</Datum>
    <_dlc_DocId xmlns="7508efd3-3f04-4761-b968-dd47c32a1739">CKRFM5ZMKWA6-35-180</_dlc_DocId>
    <_dlc_DocIdUrl xmlns="7508efd3-3f04-4761-b968-dd47c32a1739">
      <Url>https://dlwo.dmci.hva.nl/samenwerken/ICT/kern/_layouts/DocIdRedir.aspx?ID=CKRFM5ZMKWA6-35-180</Url>
      <Description>CKRFM5ZMKWA6-35-180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315D38371D148AD8EAB52731EC9BD" ma:contentTypeVersion="2" ma:contentTypeDescription="Een nieuw document maken." ma:contentTypeScope="" ma:versionID="3e4ad841e855bdf60e17a64b3ac4c522">
  <xsd:schema xmlns:xsd="http://www.w3.org/2001/XMLSchema" xmlns:xs="http://www.w3.org/2001/XMLSchema" xmlns:p="http://schemas.microsoft.com/office/2006/metadata/properties" xmlns:ns2="7508efd3-3f04-4761-b968-dd47c32a1739" xmlns:ns3="34b8a7b6-5344-45ab-83f0-554cff71fef0" targetNamespace="http://schemas.microsoft.com/office/2006/metadata/properties" ma:root="true" ma:fieldsID="9ad3ccd628b2911b0a757eb7eeeef46a" ns2:_="" ns3:_="">
    <xsd:import namespace="7508efd3-3f04-4761-b968-dd47c32a1739"/>
    <xsd:import namespace="34b8a7b6-5344-45ab-83f0-554cff71f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atum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8efd3-3f04-4761-b968-dd47c32a17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8a7b6-5344-45ab-83f0-554cff71fef0" elementFormDefault="qualified">
    <xsd:import namespace="http://schemas.microsoft.com/office/2006/documentManagement/types"/>
    <xsd:import namespace="http://schemas.microsoft.com/office/infopath/2007/PartnerControls"/>
    <xsd:element name="Datum" ma:index="11" nillable="true" ma:displayName="Datum" ma:format="DateOnly" ma:internalName="Datum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12" ma:displayName="Categorie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BDED042-5309-4301-99E5-7A4386BAF9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8ACA12-9C51-472D-8D4C-5B2491B1B8A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508efd3-3f04-4761-b968-dd47c32a1739"/>
    <ds:schemaRef ds:uri="http://schemas.microsoft.com/office/2006/documentManagement/types"/>
    <ds:schemaRef ds:uri="http://schemas.microsoft.com/office/infopath/2007/PartnerControls"/>
    <ds:schemaRef ds:uri="34b8a7b6-5344-45ab-83f0-554cff71fef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CFF540-E7DA-45DF-8964-4E6C353230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08efd3-3f04-4761-b968-dd47c32a1739"/>
    <ds:schemaRef ds:uri="34b8a7b6-5344-45ab-83f0-554cff71f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089E6EE-F2E7-4F6F-ABEB-53BCDE9FF6B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</TotalTime>
  <Words>1087</Words>
  <Application>Microsoft Office PowerPoint</Application>
  <PresentationFormat>On-screen Show (4:3)</PresentationFormat>
  <Paragraphs>183</Paragraphs>
  <Slides>40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Symbol</vt:lpstr>
      <vt:lpstr>MS PGothic</vt:lpstr>
      <vt:lpstr>Arial</vt:lpstr>
      <vt:lpstr>Times New Roman</vt:lpstr>
      <vt:lpstr>Frutiger LT Std 55 Roman</vt:lpstr>
      <vt:lpstr>MS PGothic</vt:lpstr>
      <vt:lpstr>Frutiger LT Std 45 Light</vt:lpstr>
      <vt:lpstr>HvA_HBO-ICT</vt:lpstr>
      <vt:lpstr>Equation</vt:lpstr>
      <vt:lpstr>Vergelijking</vt:lpstr>
      <vt:lpstr>Équation</vt:lpstr>
      <vt:lpstr>Simulation &amp; Physics</vt:lpstr>
      <vt:lpstr>geometry of dotproduct</vt:lpstr>
      <vt:lpstr>Simulation: bouncing</vt:lpstr>
      <vt:lpstr>geometry of dotproduct</vt:lpstr>
      <vt:lpstr>geometry of dotproduct</vt:lpstr>
      <vt:lpstr>geometry of dotproduct</vt:lpstr>
      <vt:lpstr>Calculate </vt:lpstr>
      <vt:lpstr>components  parallel and perpendicular</vt:lpstr>
      <vt:lpstr>Example components</vt:lpstr>
      <vt:lpstr>formula components </vt:lpstr>
      <vt:lpstr>use normalized vector</vt:lpstr>
      <vt:lpstr>normal equation 2D</vt:lpstr>
      <vt:lpstr>line constant c</vt:lpstr>
      <vt:lpstr>abstract form of equation</vt:lpstr>
      <vt:lpstr>Example</vt:lpstr>
      <vt:lpstr>exercise</vt:lpstr>
      <vt:lpstr>normal equation 3D</vt:lpstr>
      <vt:lpstr>PowerPoint Presentation</vt:lpstr>
      <vt:lpstr>plane constant d</vt:lpstr>
      <vt:lpstr>abstract form of equation</vt:lpstr>
      <vt:lpstr>3D geometry</vt:lpstr>
      <vt:lpstr>Perpendicular vector 3D</vt:lpstr>
      <vt:lpstr>Perpendicular vector 3D</vt:lpstr>
      <vt:lpstr>Perpendicular to  2 vectors</vt:lpstr>
      <vt:lpstr>Cross product (3D only)</vt:lpstr>
      <vt:lpstr>Cross product example</vt:lpstr>
      <vt:lpstr>vector geometry</vt:lpstr>
      <vt:lpstr>distance point to line 2D</vt:lpstr>
      <vt:lpstr>distance formula (1)</vt:lpstr>
      <vt:lpstr>distance formula (2)</vt:lpstr>
      <vt:lpstr>distance formula (3)</vt:lpstr>
      <vt:lpstr>Example</vt:lpstr>
      <vt:lpstr>exercise</vt:lpstr>
      <vt:lpstr>distance formula (2a)</vt:lpstr>
      <vt:lpstr>distance formula (3a)</vt:lpstr>
      <vt:lpstr>Example</vt:lpstr>
      <vt:lpstr>distance point to plane 3D</vt:lpstr>
      <vt:lpstr>distance formula (1)</vt:lpstr>
      <vt:lpstr>distance formula (2)</vt:lpstr>
      <vt:lpstr>exercise</vt:lpstr>
    </vt:vector>
  </TitlesOfParts>
  <Manager>s.a.b.van.der.feest@hva.nl</Manager>
  <Company>Hogeschool van Amsterdam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&amp; Physics</dc:title>
  <dc:subject/>
  <dc:creator>s.a.b.van.der.feest@hva.nl</dc:creator>
  <cp:keywords/>
  <dc:description>HVA HBO-ICT</dc:description>
  <cp:lastModifiedBy>Stephan van der Feest</cp:lastModifiedBy>
  <cp:revision>85</cp:revision>
  <dcterms:created xsi:type="dcterms:W3CDTF">2015-03-27T10:55:41Z</dcterms:created>
  <dcterms:modified xsi:type="dcterms:W3CDTF">2017-05-01T08:12:43Z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0x010100BA3315D38371D148AD8EAB52731EC9BD</vt:lpwstr>
  </property>
  <property fmtid="{D5CDD505-2E9C-101B-9397-08002B2CF9AE}" pid="3" name="_dlc_DocIdItemGuid">
    <vt:lpwstr>55dda64a-ff07-41f3-925f-16574e747c7b</vt:lpwstr>
  </property>
  <property fmtid="{D5CDD505-2E9C-101B-9397-08002B2CF9AE}" pid="4" name="ArticulateGUID">
    <vt:lpwstr>F573A3AC-9FEA-4BC6-AC34-0AE5A393A0AF</vt:lpwstr>
  </property>
  <property fmtid="{D5CDD505-2E9C-101B-9397-08002B2CF9AE}" pid="5" name="ArticulatePath">
    <vt:lpwstr>Simulation &amp; Physics class 2 - Length, Distance, Angle, Dot product, Vector geometry</vt:lpwstr>
  </property>
</Properties>
</file>